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363" r:id="rId2"/>
    <p:sldId id="338" r:id="rId3"/>
    <p:sldId id="339" r:id="rId4"/>
    <p:sldId id="356" r:id="rId5"/>
    <p:sldId id="357" r:id="rId6"/>
    <p:sldId id="358" r:id="rId7"/>
    <p:sldId id="352" r:id="rId8"/>
    <p:sldId id="343" r:id="rId9"/>
    <p:sldId id="340" r:id="rId10"/>
    <p:sldId id="345" r:id="rId11"/>
    <p:sldId id="334" r:id="rId12"/>
    <p:sldId id="335" r:id="rId13"/>
    <p:sldId id="366" r:id="rId14"/>
    <p:sldId id="342" r:id="rId15"/>
    <p:sldId id="353" r:id="rId16"/>
    <p:sldId id="349" r:id="rId17"/>
    <p:sldId id="341" r:id="rId18"/>
    <p:sldId id="359" r:id="rId19"/>
    <p:sldId id="360" r:id="rId20"/>
    <p:sldId id="350" r:id="rId21"/>
    <p:sldId id="367" r:id="rId22"/>
    <p:sldId id="344" r:id="rId23"/>
    <p:sldId id="365" r:id="rId24"/>
    <p:sldId id="368" r:id="rId25"/>
    <p:sldId id="361" r:id="rId26"/>
    <p:sldId id="351" r:id="rId27"/>
    <p:sldId id="355" r:id="rId28"/>
    <p:sldId id="354" r:id="rId29"/>
    <p:sldId id="36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28" autoAdjust="0"/>
  </p:normalViewPr>
  <p:slideViewPr>
    <p:cSldViewPr snapToGrid="0" snapToObjects="1">
      <p:cViewPr varScale="1">
        <p:scale>
          <a:sx n="178" d="100"/>
          <a:sy n="178" d="100"/>
        </p:scale>
        <p:origin x="-896" y="-12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152"/>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C688FE-974E-4448-8C9C-7F972CCC775E}" type="datetimeFigureOut">
              <a:rPr lang="en-US" smtClean="0"/>
              <a:t>17-04-21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69C4EA-C8F6-DD49-92EA-71BECBB25CE2}" type="slidenum">
              <a:rPr lang="en-US" smtClean="0"/>
              <a:t>‹#›</a:t>
            </a:fld>
            <a:endParaRPr lang="en-US"/>
          </a:p>
        </p:txBody>
      </p:sp>
    </p:spTree>
    <p:extLst>
      <p:ext uri="{BB962C8B-B14F-4D97-AF65-F5344CB8AC3E}">
        <p14:creationId xmlns:p14="http://schemas.microsoft.com/office/powerpoint/2010/main" val="2551926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7783A-673C-DF45-9F5D-AD17C7FC30E9}" type="datetimeFigureOut">
              <a:rPr lang="en-US" smtClean="0"/>
              <a:t>17-04-21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B544A7-7515-4147-AAE3-CE483D4C2A2E}" type="slidenum">
              <a:rPr lang="en-US" smtClean="0"/>
              <a:t>‹#›</a:t>
            </a:fld>
            <a:endParaRPr lang="en-US"/>
          </a:p>
        </p:txBody>
      </p:sp>
    </p:spTree>
    <p:extLst>
      <p:ext uri="{BB962C8B-B14F-4D97-AF65-F5344CB8AC3E}">
        <p14:creationId xmlns:p14="http://schemas.microsoft.com/office/powerpoint/2010/main" val="36725552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D9E1BD-2904-4E2F-B21E-6C2021C8EB71}" type="slidenum">
              <a:rPr lang="en-US" smtClean="0"/>
              <a:pPr/>
              <a:t>1</a:t>
            </a:fld>
            <a:endParaRPr lang="en-US"/>
          </a:p>
        </p:txBody>
      </p:sp>
    </p:spTree>
    <p:extLst>
      <p:ext uri="{BB962C8B-B14F-4D97-AF65-F5344CB8AC3E}">
        <p14:creationId xmlns:p14="http://schemas.microsoft.com/office/powerpoint/2010/main" val="2756815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requires re-chunking your course.</a:t>
            </a:r>
          </a:p>
          <a:p>
            <a:r>
              <a:rPr lang="en-US" dirty="0" smtClean="0"/>
              <a:t>Textbooks often implicitly push you to a chapter a week – resist</a:t>
            </a:r>
          </a:p>
          <a:p>
            <a:endParaRPr lang="en-US" dirty="0"/>
          </a:p>
        </p:txBody>
      </p:sp>
      <p:sp>
        <p:nvSpPr>
          <p:cNvPr id="4" name="Slide Number Placeholder 3"/>
          <p:cNvSpPr>
            <a:spLocks noGrp="1"/>
          </p:cNvSpPr>
          <p:nvPr>
            <p:ph type="sldNum" sz="quarter" idx="10"/>
          </p:nvPr>
        </p:nvSpPr>
        <p:spPr/>
        <p:txBody>
          <a:bodyPr/>
          <a:lstStyle/>
          <a:p>
            <a:fld id="{CAB544A7-7515-4147-AAE3-CE483D4C2A2E}" type="slidenum">
              <a:rPr lang="en-US" smtClean="0"/>
              <a:t>3</a:t>
            </a:fld>
            <a:endParaRPr lang="en-US"/>
          </a:p>
        </p:txBody>
      </p:sp>
    </p:spTree>
    <p:extLst>
      <p:ext uri="{BB962C8B-B14F-4D97-AF65-F5344CB8AC3E}">
        <p14:creationId xmlns:p14="http://schemas.microsoft.com/office/powerpoint/2010/main" val="2090218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interviewed people for my book…I asked</a:t>
            </a:r>
            <a:r>
              <a:rPr lang="en-US" baseline="0" dirty="0" smtClean="0"/>
              <a:t>…does TBL take more time to prepare….many said….NO….but it can feel like it…because ALL the preparation needs to be done up front….no </a:t>
            </a:r>
            <a:r>
              <a:rPr lang="en-US" baseline="0" dirty="0" err="1" smtClean="0"/>
              <a:t>wordsmithing</a:t>
            </a:r>
            <a:r>
              <a:rPr lang="en-US" baseline="0" dirty="0" smtClean="0"/>
              <a:t> PPT minutes before class</a:t>
            </a:r>
            <a:endParaRPr lang="en-US" dirty="0"/>
          </a:p>
        </p:txBody>
      </p:sp>
      <p:sp>
        <p:nvSpPr>
          <p:cNvPr id="4" name="Slide Number Placeholder 3"/>
          <p:cNvSpPr>
            <a:spLocks noGrp="1"/>
          </p:cNvSpPr>
          <p:nvPr>
            <p:ph type="sldNum" sz="quarter" idx="10"/>
          </p:nvPr>
        </p:nvSpPr>
        <p:spPr/>
        <p:txBody>
          <a:bodyPr/>
          <a:lstStyle/>
          <a:p>
            <a:fld id="{CAB544A7-7515-4147-AAE3-CE483D4C2A2E}" type="slidenum">
              <a:rPr lang="en-US" smtClean="0"/>
              <a:t>9</a:t>
            </a:fld>
            <a:endParaRPr lang="en-US"/>
          </a:p>
        </p:txBody>
      </p:sp>
    </p:spTree>
    <p:extLst>
      <p:ext uri="{BB962C8B-B14F-4D97-AF65-F5344CB8AC3E}">
        <p14:creationId xmlns:p14="http://schemas.microsoft.com/office/powerpoint/2010/main" val="1993708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interviewed people for my book…I asked</a:t>
            </a:r>
            <a:r>
              <a:rPr lang="en-US" baseline="0" dirty="0" smtClean="0"/>
              <a:t>…does TBL take more time to prepare….many said….NO….but it can feel like it…because ALL the preparation needs to be done up front….no </a:t>
            </a:r>
            <a:r>
              <a:rPr lang="en-US" baseline="0" dirty="0" err="1" smtClean="0"/>
              <a:t>wordsmithing</a:t>
            </a:r>
            <a:r>
              <a:rPr lang="en-US" baseline="0" dirty="0" smtClean="0"/>
              <a:t> PPT minutes before class</a:t>
            </a:r>
            <a:endParaRPr lang="en-US" dirty="0"/>
          </a:p>
        </p:txBody>
      </p:sp>
      <p:sp>
        <p:nvSpPr>
          <p:cNvPr id="4" name="Slide Number Placeholder 3"/>
          <p:cNvSpPr>
            <a:spLocks noGrp="1"/>
          </p:cNvSpPr>
          <p:nvPr>
            <p:ph type="sldNum" sz="quarter" idx="10"/>
          </p:nvPr>
        </p:nvSpPr>
        <p:spPr/>
        <p:txBody>
          <a:bodyPr/>
          <a:lstStyle/>
          <a:p>
            <a:fld id="{CAB544A7-7515-4147-AAE3-CE483D4C2A2E}" type="slidenum">
              <a:rPr lang="en-US" smtClean="0"/>
              <a:t>13</a:t>
            </a:fld>
            <a:endParaRPr lang="en-US"/>
          </a:p>
        </p:txBody>
      </p:sp>
    </p:spTree>
    <p:extLst>
      <p:ext uri="{BB962C8B-B14F-4D97-AF65-F5344CB8AC3E}">
        <p14:creationId xmlns:p14="http://schemas.microsoft.com/office/powerpoint/2010/main" val="1993708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Workshop evaluation</a:t>
            </a:r>
            <a:endParaRPr lang="en-US" dirty="0"/>
          </a:p>
        </p:txBody>
      </p:sp>
      <p:sp>
        <p:nvSpPr>
          <p:cNvPr id="4" name="Slide Number Placeholder 3"/>
          <p:cNvSpPr>
            <a:spLocks noGrp="1"/>
          </p:cNvSpPr>
          <p:nvPr>
            <p:ph type="sldNum" sz="quarter" idx="10"/>
          </p:nvPr>
        </p:nvSpPr>
        <p:spPr/>
        <p:txBody>
          <a:bodyPr/>
          <a:lstStyle/>
          <a:p>
            <a:fld id="{CAB544A7-7515-4147-AAE3-CE483D4C2A2E}" type="slidenum">
              <a:rPr lang="en-US" smtClean="0"/>
              <a:t>21</a:t>
            </a:fld>
            <a:endParaRPr lang="en-US"/>
          </a:p>
        </p:txBody>
      </p:sp>
    </p:spTree>
    <p:extLst>
      <p:ext uri="{BB962C8B-B14F-4D97-AF65-F5344CB8AC3E}">
        <p14:creationId xmlns:p14="http://schemas.microsoft.com/office/powerpoint/2010/main" val="1930068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Workshop evaluation</a:t>
            </a:r>
            <a:endParaRPr lang="en-US" dirty="0"/>
          </a:p>
        </p:txBody>
      </p:sp>
      <p:sp>
        <p:nvSpPr>
          <p:cNvPr id="4" name="Slide Number Placeholder 3"/>
          <p:cNvSpPr>
            <a:spLocks noGrp="1"/>
          </p:cNvSpPr>
          <p:nvPr>
            <p:ph type="sldNum" sz="quarter" idx="10"/>
          </p:nvPr>
        </p:nvSpPr>
        <p:spPr/>
        <p:txBody>
          <a:bodyPr/>
          <a:lstStyle/>
          <a:p>
            <a:fld id="{CAB544A7-7515-4147-AAE3-CE483D4C2A2E}" type="slidenum">
              <a:rPr lang="en-US" smtClean="0"/>
              <a:t>24</a:t>
            </a:fld>
            <a:endParaRPr lang="en-US"/>
          </a:p>
        </p:txBody>
      </p:sp>
    </p:spTree>
    <p:extLst>
      <p:ext uri="{BB962C8B-B14F-4D97-AF65-F5344CB8AC3E}">
        <p14:creationId xmlns:p14="http://schemas.microsoft.com/office/powerpoint/2010/main" val="1930068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Workshop evaluation</a:t>
            </a:r>
            <a:endParaRPr lang="en-US" dirty="0"/>
          </a:p>
        </p:txBody>
      </p:sp>
      <p:sp>
        <p:nvSpPr>
          <p:cNvPr id="4" name="Slide Number Placeholder 3"/>
          <p:cNvSpPr>
            <a:spLocks noGrp="1"/>
          </p:cNvSpPr>
          <p:nvPr>
            <p:ph type="sldNum" sz="quarter" idx="10"/>
          </p:nvPr>
        </p:nvSpPr>
        <p:spPr/>
        <p:txBody>
          <a:bodyPr/>
          <a:lstStyle/>
          <a:p>
            <a:fld id="{CAB544A7-7515-4147-AAE3-CE483D4C2A2E}" type="slidenum">
              <a:rPr lang="en-US" smtClean="0"/>
              <a:t>28</a:t>
            </a:fld>
            <a:endParaRPr lang="en-US"/>
          </a:p>
        </p:txBody>
      </p:sp>
    </p:spTree>
    <p:extLst>
      <p:ext uri="{BB962C8B-B14F-4D97-AF65-F5344CB8AC3E}">
        <p14:creationId xmlns:p14="http://schemas.microsoft.com/office/powerpoint/2010/main" val="1930068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C867C9-5317-F044-AB72-3A02ACD56C98}" type="datetimeFigureOut">
              <a:rPr lang="en-US" smtClean="0"/>
              <a:t>17-04-21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196883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C867C9-5317-F044-AB72-3A02ACD56C98}" type="datetimeFigureOut">
              <a:rPr lang="en-US" smtClean="0"/>
              <a:t>17-04-21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267651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C867C9-5317-F044-AB72-3A02ACD56C98}" type="datetimeFigureOut">
              <a:rPr lang="en-US" smtClean="0"/>
              <a:t>17-04-21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228513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C867C9-5317-F044-AB72-3A02ACD56C98}" type="datetimeFigureOut">
              <a:rPr lang="en-US" smtClean="0"/>
              <a:t>17-04-21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101143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C867C9-5317-F044-AB72-3A02ACD56C98}" type="datetimeFigureOut">
              <a:rPr lang="en-US" smtClean="0"/>
              <a:t>17-04-21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301798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C867C9-5317-F044-AB72-3A02ACD56C98}" type="datetimeFigureOut">
              <a:rPr lang="en-US" smtClean="0"/>
              <a:t>17-04-21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335832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C867C9-5317-F044-AB72-3A02ACD56C98}" type="datetimeFigureOut">
              <a:rPr lang="en-US" smtClean="0"/>
              <a:t>17-04-21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84417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C867C9-5317-F044-AB72-3A02ACD56C98}" type="datetimeFigureOut">
              <a:rPr lang="en-US" smtClean="0"/>
              <a:t>17-04-21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287151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867C9-5317-F044-AB72-3A02ACD56C98}" type="datetimeFigureOut">
              <a:rPr lang="en-US" smtClean="0"/>
              <a:t>17-04-21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374077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867C9-5317-F044-AB72-3A02ACD56C98}" type="datetimeFigureOut">
              <a:rPr lang="en-US" smtClean="0"/>
              <a:t>17-04-21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122471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867C9-5317-F044-AB72-3A02ACD56C98}" type="datetimeFigureOut">
              <a:rPr lang="en-US" smtClean="0"/>
              <a:t>17-04-21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9491921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867C9-5317-F044-AB72-3A02ACD56C98}" type="datetimeFigureOut">
              <a:rPr lang="en-US" smtClean="0"/>
              <a:t>17-04-21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DD37E-B468-9047-8F71-C20AF5C33A90}" type="slidenum">
              <a:rPr lang="en-US" smtClean="0"/>
              <a:t>‹#›</a:t>
            </a:fld>
            <a:endParaRPr lang="en-US"/>
          </a:p>
        </p:txBody>
      </p:sp>
    </p:spTree>
    <p:extLst>
      <p:ext uri="{BB962C8B-B14F-4D97-AF65-F5344CB8AC3E}">
        <p14:creationId xmlns:p14="http://schemas.microsoft.com/office/powerpoint/2010/main" val="4245754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Sreport copy.png"/>
          <p:cNvPicPr>
            <a:picLocks noChangeAspect="1"/>
          </p:cNvPicPr>
          <p:nvPr/>
        </p:nvPicPr>
        <p:blipFill rotWithShape="1">
          <a:blip r:embed="rId3">
            <a:extLst>
              <a:ext uri="{28A0092B-C50C-407E-A947-70E740481C1C}">
                <a14:useLocalDpi xmlns:a14="http://schemas.microsoft.com/office/drawing/2010/main" val="0"/>
              </a:ext>
            </a:extLst>
          </a:blip>
          <a:srcRect l="3352" r="-1"/>
          <a:stretch/>
        </p:blipFill>
        <p:spPr>
          <a:xfrm>
            <a:off x="4408203" y="3907329"/>
            <a:ext cx="4279685" cy="2566417"/>
          </a:xfrm>
          <a:prstGeom prst="rect">
            <a:avLst/>
          </a:prstGeom>
        </p:spPr>
      </p:pic>
      <p:pic>
        <p:nvPicPr>
          <p:cNvPr id="4" name="Picture 3" descr="Screen Shot 2017-03-27 at 2.38.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1232" y="2916226"/>
            <a:ext cx="2471119" cy="2074120"/>
          </a:xfrm>
          <a:prstGeom prst="rect">
            <a:avLst/>
          </a:prstGeom>
        </p:spPr>
      </p:pic>
      <p:pic>
        <p:nvPicPr>
          <p:cNvPr id="6" name="Picture 5" descr="Screen Shot 2017-03-27 at 2.38.4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982" y="752574"/>
            <a:ext cx="3055744" cy="1914844"/>
          </a:xfrm>
          <a:prstGeom prst="rect">
            <a:avLst/>
          </a:prstGeom>
        </p:spPr>
      </p:pic>
      <p:sp>
        <p:nvSpPr>
          <p:cNvPr id="10" name="TextBox 9"/>
          <p:cNvSpPr txBox="1"/>
          <p:nvPr/>
        </p:nvSpPr>
        <p:spPr>
          <a:xfrm>
            <a:off x="4083877" y="1303566"/>
            <a:ext cx="4139412" cy="1270861"/>
          </a:xfrm>
          <a:prstGeom prst="rect">
            <a:avLst/>
          </a:prstGeom>
          <a:noFill/>
        </p:spPr>
        <p:txBody>
          <a:bodyPr wrap="square" rtlCol="0">
            <a:spAutoFit/>
          </a:bodyPr>
          <a:lstStyle/>
          <a:p>
            <a:pPr algn="r">
              <a:lnSpc>
                <a:spcPts val="4620"/>
              </a:lnSpc>
            </a:pPr>
            <a:r>
              <a:rPr lang="en-US" sz="3600" b="1" dirty="0" smtClean="0"/>
              <a:t>The Whole Course Experience</a:t>
            </a:r>
            <a:endParaRPr lang="en-US" sz="3600" b="1" dirty="0"/>
          </a:p>
        </p:txBody>
      </p:sp>
    </p:spTree>
    <p:extLst>
      <p:ext uri="{BB962C8B-B14F-4D97-AF65-F5344CB8AC3E}">
        <p14:creationId xmlns:p14="http://schemas.microsoft.com/office/powerpoint/2010/main" val="23471974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142" y="2427519"/>
            <a:ext cx="6377114" cy="1143000"/>
          </a:xfrm>
        </p:spPr>
        <p:txBody>
          <a:bodyPr>
            <a:noAutofit/>
          </a:bodyPr>
          <a:lstStyle/>
          <a:p>
            <a:r>
              <a:rPr lang="en-US" sz="5400" dirty="0" smtClean="0"/>
              <a:t>“Plans are useless, but planning is indispensable”</a:t>
            </a:r>
            <a:endParaRPr lang="en-US" sz="5400" dirty="0"/>
          </a:p>
        </p:txBody>
      </p:sp>
      <p:sp>
        <p:nvSpPr>
          <p:cNvPr id="4" name="TextBox 3"/>
          <p:cNvSpPr txBox="1"/>
          <p:nvPr/>
        </p:nvSpPr>
        <p:spPr>
          <a:xfrm>
            <a:off x="4582755" y="5218599"/>
            <a:ext cx="3487590" cy="369332"/>
          </a:xfrm>
          <a:prstGeom prst="rect">
            <a:avLst/>
          </a:prstGeom>
          <a:noFill/>
        </p:spPr>
        <p:txBody>
          <a:bodyPr wrap="square" rtlCol="0">
            <a:spAutoFit/>
          </a:bodyPr>
          <a:lstStyle/>
          <a:p>
            <a:pPr algn="r"/>
            <a:r>
              <a:rPr lang="en-US" dirty="0" smtClean="0"/>
              <a:t>Dwight D. Eisenhower</a:t>
            </a:r>
            <a:endParaRPr lang="en-US" dirty="0"/>
          </a:p>
        </p:txBody>
      </p:sp>
      <p:pic>
        <p:nvPicPr>
          <p:cNvPr id="5" name="Picture 4" descr="Screen Shot 2017-04-21 at 12.3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67415"/>
          </a:xfrm>
          <a:prstGeom prst="rect">
            <a:avLst/>
          </a:prstGeom>
        </p:spPr>
      </p:pic>
    </p:spTree>
    <p:extLst>
      <p:ext uri="{BB962C8B-B14F-4D97-AF65-F5344CB8AC3E}">
        <p14:creationId xmlns:p14="http://schemas.microsoft.com/office/powerpoint/2010/main" val="5578146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6.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770" y="1657881"/>
            <a:ext cx="7047415" cy="3679518"/>
          </a:xfrm>
          <a:prstGeom prst="rect">
            <a:avLst/>
          </a:prstGeom>
        </p:spPr>
      </p:pic>
      <p:pic>
        <p:nvPicPr>
          <p:cNvPr id="3" name="Picture 2" descr="Screen Shot 2017-04-21 at 12.38.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67415"/>
          </a:xfrm>
          <a:prstGeom prst="rect">
            <a:avLst/>
          </a:prstGeom>
        </p:spPr>
      </p:pic>
    </p:spTree>
    <p:extLst>
      <p:ext uri="{BB962C8B-B14F-4D97-AF65-F5344CB8AC3E}">
        <p14:creationId xmlns:p14="http://schemas.microsoft.com/office/powerpoint/2010/main" val="30667646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6.51 AM.png"/>
          <p:cNvPicPr>
            <a:picLocks noChangeAspect="1"/>
          </p:cNvPicPr>
          <p:nvPr/>
        </p:nvPicPr>
        <p:blipFill rotWithShape="1">
          <a:blip r:embed="rId2">
            <a:extLst>
              <a:ext uri="{28A0092B-C50C-407E-A947-70E740481C1C}">
                <a14:useLocalDpi xmlns:a14="http://schemas.microsoft.com/office/drawing/2010/main" val="0"/>
              </a:ext>
            </a:extLst>
          </a:blip>
          <a:srcRect r="3596"/>
          <a:stretch/>
        </p:blipFill>
        <p:spPr>
          <a:xfrm>
            <a:off x="732461" y="1280695"/>
            <a:ext cx="7333688" cy="5095971"/>
          </a:xfrm>
          <a:prstGeom prst="rect">
            <a:avLst/>
          </a:prstGeom>
        </p:spPr>
      </p:pic>
      <p:pic>
        <p:nvPicPr>
          <p:cNvPr id="3" name="Picture 2" descr="Screen Shot 2017-04-21 at 12.38.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67415"/>
          </a:xfrm>
          <a:prstGeom prst="rect">
            <a:avLst/>
          </a:prstGeom>
        </p:spPr>
      </p:pic>
    </p:spTree>
    <p:extLst>
      <p:ext uri="{BB962C8B-B14F-4D97-AF65-F5344CB8AC3E}">
        <p14:creationId xmlns:p14="http://schemas.microsoft.com/office/powerpoint/2010/main" val="14316380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957"/>
            <a:ext cx="8229600" cy="1143000"/>
          </a:xfrm>
        </p:spPr>
        <p:txBody>
          <a:bodyPr>
            <a:normAutofit/>
          </a:bodyPr>
          <a:lstStyle/>
          <a:p>
            <a:r>
              <a:rPr lang="en-US" sz="4800" b="1" dirty="0" smtClean="0"/>
              <a:t>Sell your Rationales</a:t>
            </a:r>
            <a:endParaRPr lang="en-US" sz="4800" b="1" dirty="0"/>
          </a:p>
        </p:txBody>
      </p:sp>
      <p:sp>
        <p:nvSpPr>
          <p:cNvPr id="3" name="Content Placeholder 2"/>
          <p:cNvSpPr>
            <a:spLocks noGrp="1"/>
          </p:cNvSpPr>
          <p:nvPr>
            <p:ph idx="1"/>
          </p:nvPr>
        </p:nvSpPr>
        <p:spPr>
          <a:xfrm>
            <a:off x="1826481" y="2507321"/>
            <a:ext cx="5286808" cy="4525963"/>
          </a:xfrm>
        </p:spPr>
        <p:txBody>
          <a:bodyPr/>
          <a:lstStyle/>
          <a:p>
            <a:pPr marL="0" indent="0" algn="ctr">
              <a:buNone/>
            </a:pPr>
            <a:r>
              <a:rPr lang="en-US" dirty="0" smtClean="0"/>
              <a:t>Convince yourself first!</a:t>
            </a:r>
            <a:r>
              <a:rPr lang="en-US" dirty="0"/>
              <a:t> </a:t>
            </a:r>
            <a:r>
              <a:rPr lang="en-US" dirty="0" smtClean="0"/>
              <a:t>Then you are ready to convince your students</a:t>
            </a:r>
          </a:p>
          <a:p>
            <a:pPr marL="0" indent="0" algn="ctr">
              <a:buNone/>
            </a:pPr>
            <a:endParaRPr lang="en-US" dirty="0"/>
          </a:p>
          <a:p>
            <a:pPr marL="0" indent="0" algn="ctr">
              <a:buNone/>
            </a:pPr>
            <a:r>
              <a:rPr lang="en-US" dirty="0" smtClean="0"/>
              <a:t>Periodically remind students</a:t>
            </a:r>
            <a:endParaRPr lang="en-US" dirty="0" smtClean="0"/>
          </a:p>
        </p:txBody>
      </p:sp>
      <p:pic>
        <p:nvPicPr>
          <p:cNvPr id="5" name="Picture 4" descr="Screen Shot 2017-04-21 at 12.38.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67415"/>
          </a:xfrm>
          <a:prstGeom prst="rect">
            <a:avLst/>
          </a:prstGeom>
        </p:spPr>
      </p:pic>
    </p:spTree>
    <p:extLst>
      <p:ext uri="{BB962C8B-B14F-4D97-AF65-F5344CB8AC3E}">
        <p14:creationId xmlns:p14="http://schemas.microsoft.com/office/powerpoint/2010/main" val="21503250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9311"/>
            <a:ext cx="8229600" cy="1143000"/>
          </a:xfrm>
        </p:spPr>
        <p:txBody>
          <a:bodyPr/>
          <a:lstStyle/>
          <a:p>
            <a:r>
              <a:rPr lang="en-US" b="1" dirty="0" smtClean="0"/>
              <a:t>Expect Resistance</a:t>
            </a:r>
            <a:endParaRPr lang="en-US" b="1" dirty="0"/>
          </a:p>
        </p:txBody>
      </p:sp>
      <p:sp>
        <p:nvSpPr>
          <p:cNvPr id="3" name="Content Placeholder 2"/>
          <p:cNvSpPr>
            <a:spLocks noGrp="1"/>
          </p:cNvSpPr>
          <p:nvPr>
            <p:ph idx="1"/>
          </p:nvPr>
        </p:nvSpPr>
        <p:spPr>
          <a:xfrm>
            <a:off x="1001254" y="2570486"/>
            <a:ext cx="6961737" cy="4525963"/>
          </a:xfrm>
        </p:spPr>
        <p:txBody>
          <a:bodyPr/>
          <a:lstStyle/>
          <a:p>
            <a:pPr marL="0" indent="0" algn="ctr">
              <a:buNone/>
            </a:pPr>
            <a:r>
              <a:rPr lang="en-US" b="1" dirty="0" smtClean="0"/>
              <a:t>“It is not a question of will there be resistance, but when and how much?”</a:t>
            </a:r>
            <a:endParaRPr lang="en-US" b="1" dirty="0"/>
          </a:p>
          <a:p>
            <a:pPr marL="0" indent="0" algn="ctr">
              <a:buNone/>
            </a:pPr>
            <a:endParaRPr lang="en-US" dirty="0" smtClean="0"/>
          </a:p>
          <a:p>
            <a:pPr marL="0" indent="0" algn="ctr">
              <a:buNone/>
            </a:pPr>
            <a:r>
              <a:rPr lang="en-US" sz="2800" i="1" dirty="0" smtClean="0"/>
              <a:t>You need to practice your words </a:t>
            </a:r>
          </a:p>
          <a:p>
            <a:pPr marL="0" indent="0" algn="ctr">
              <a:buNone/>
            </a:pPr>
            <a:r>
              <a:rPr lang="en-US" sz="2800" i="1" dirty="0" smtClean="0"/>
              <a:t>and be emotionally ready </a:t>
            </a:r>
          </a:p>
          <a:p>
            <a:pPr marL="0" indent="0" algn="ctr">
              <a:buNone/>
            </a:pPr>
            <a:r>
              <a:rPr lang="en-US" sz="2800" i="1" dirty="0" smtClean="0"/>
              <a:t>for some push-back</a:t>
            </a:r>
            <a:endParaRPr lang="en-US" sz="2800" i="1" dirty="0"/>
          </a:p>
        </p:txBody>
      </p:sp>
      <p:pic>
        <p:nvPicPr>
          <p:cNvPr id="4" name="Picture 3" descr="Screen Shot 2017-04-21 at 12.3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67415"/>
          </a:xfrm>
          <a:prstGeom prst="rect">
            <a:avLst/>
          </a:prstGeom>
        </p:spPr>
      </p:pic>
    </p:spTree>
    <p:extLst>
      <p:ext uri="{BB962C8B-B14F-4D97-AF65-F5344CB8AC3E}">
        <p14:creationId xmlns:p14="http://schemas.microsoft.com/office/powerpoint/2010/main" val="9282165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085" y="2035124"/>
            <a:ext cx="6377114" cy="1143000"/>
          </a:xfrm>
        </p:spPr>
        <p:txBody>
          <a:bodyPr>
            <a:noAutofit/>
          </a:bodyPr>
          <a:lstStyle/>
          <a:p>
            <a:pPr algn="l"/>
            <a:r>
              <a:rPr lang="en-US" sz="2800" i="1" dirty="0"/>
              <a:t>“I have great resistance for the first couple of weeks, until they realize how </a:t>
            </a:r>
            <a:r>
              <a:rPr lang="en-US" sz="2800" i="1" dirty="0" smtClean="0"/>
              <a:t>much they are learning.”</a:t>
            </a:r>
            <a:endParaRPr lang="en-US" sz="2800" i="1" dirty="0"/>
          </a:p>
        </p:txBody>
      </p:sp>
      <p:sp>
        <p:nvSpPr>
          <p:cNvPr id="4" name="TextBox 3"/>
          <p:cNvSpPr txBox="1"/>
          <p:nvPr/>
        </p:nvSpPr>
        <p:spPr>
          <a:xfrm>
            <a:off x="4206609" y="4864619"/>
            <a:ext cx="3487590" cy="923330"/>
          </a:xfrm>
          <a:prstGeom prst="rect">
            <a:avLst/>
          </a:prstGeom>
          <a:noFill/>
        </p:spPr>
        <p:txBody>
          <a:bodyPr wrap="square" rtlCol="0">
            <a:spAutoFit/>
          </a:bodyPr>
          <a:lstStyle/>
          <a:p>
            <a:pPr algn="r"/>
            <a:r>
              <a:rPr lang="en-US" dirty="0" smtClean="0"/>
              <a:t>Mary Hadley</a:t>
            </a:r>
            <a:endParaRPr lang="en-US" dirty="0"/>
          </a:p>
          <a:p>
            <a:pPr algn="r"/>
            <a:r>
              <a:rPr lang="en-US" dirty="0" smtClean="0"/>
              <a:t>Chemistry and Geology</a:t>
            </a:r>
          </a:p>
          <a:p>
            <a:pPr algn="r"/>
            <a:r>
              <a:rPr lang="en-US" dirty="0" smtClean="0"/>
              <a:t>Minnesota State University</a:t>
            </a:r>
            <a:endParaRPr lang="en-US" dirty="0"/>
          </a:p>
        </p:txBody>
      </p:sp>
      <p:pic>
        <p:nvPicPr>
          <p:cNvPr id="5" name="Picture 4" descr="Screen Shot 2017-04-21 at 12.3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67415"/>
          </a:xfrm>
          <a:prstGeom prst="rect">
            <a:avLst/>
          </a:prstGeom>
        </p:spPr>
      </p:pic>
    </p:spTree>
    <p:extLst>
      <p:ext uri="{BB962C8B-B14F-4D97-AF65-F5344CB8AC3E}">
        <p14:creationId xmlns:p14="http://schemas.microsoft.com/office/powerpoint/2010/main" val="28272439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085" y="2463192"/>
            <a:ext cx="6377114" cy="1143000"/>
          </a:xfrm>
        </p:spPr>
        <p:txBody>
          <a:bodyPr>
            <a:noAutofit/>
          </a:bodyPr>
          <a:lstStyle/>
          <a:p>
            <a:pPr algn="l"/>
            <a:r>
              <a:rPr lang="en-US" sz="2800" i="1" dirty="0" smtClean="0"/>
              <a:t>“The </a:t>
            </a:r>
            <a:r>
              <a:rPr lang="en-US" sz="2800" i="1" dirty="0"/>
              <a:t>challenge is figuring out how to pitch the course and then managing the pushback</a:t>
            </a:r>
            <a:r>
              <a:rPr lang="en-US" sz="2800" i="1" dirty="0" smtClean="0"/>
              <a:t>, the </a:t>
            </a:r>
            <a:r>
              <a:rPr lang="en-US" sz="2800" i="1" dirty="0"/>
              <a:t>resistance, and knowing in advance that the resistance is coming and </a:t>
            </a:r>
            <a:r>
              <a:rPr lang="en-US" sz="2800" i="1" dirty="0" smtClean="0"/>
              <a:t>there’s nothing </a:t>
            </a:r>
            <a:r>
              <a:rPr lang="en-US" sz="2800" i="1" dirty="0"/>
              <a:t>wrong with it—it takes you two or three rounds to get </a:t>
            </a:r>
            <a:r>
              <a:rPr lang="en-US" sz="2800" i="1" dirty="0" smtClean="0"/>
              <a:t>to the </a:t>
            </a:r>
            <a:r>
              <a:rPr lang="en-US" sz="2800" i="1" dirty="0"/>
              <a:t>point where </a:t>
            </a:r>
            <a:r>
              <a:rPr lang="en-US" sz="2800" i="1" dirty="0" smtClean="0"/>
              <a:t>you say</a:t>
            </a:r>
            <a:r>
              <a:rPr lang="en-US" sz="2800" i="1" dirty="0"/>
              <a:t>, yeah, </a:t>
            </a:r>
            <a:r>
              <a:rPr lang="en-US" sz="2800" i="1" dirty="0" smtClean="0"/>
              <a:t>that’s </a:t>
            </a:r>
            <a:r>
              <a:rPr lang="en-US" sz="2800" i="1" dirty="0"/>
              <a:t>okay</a:t>
            </a:r>
            <a:r>
              <a:rPr lang="en-US" sz="2800" i="1" dirty="0" smtClean="0"/>
              <a:t>.”</a:t>
            </a:r>
            <a:endParaRPr lang="en-US" sz="2800" i="1" dirty="0"/>
          </a:p>
        </p:txBody>
      </p:sp>
      <p:sp>
        <p:nvSpPr>
          <p:cNvPr id="4" name="TextBox 3"/>
          <p:cNvSpPr txBox="1"/>
          <p:nvPr/>
        </p:nvSpPr>
        <p:spPr>
          <a:xfrm>
            <a:off x="4354445" y="4864619"/>
            <a:ext cx="3487590" cy="923330"/>
          </a:xfrm>
          <a:prstGeom prst="rect">
            <a:avLst/>
          </a:prstGeom>
          <a:noFill/>
        </p:spPr>
        <p:txBody>
          <a:bodyPr wrap="square" rtlCol="0">
            <a:spAutoFit/>
          </a:bodyPr>
          <a:lstStyle/>
          <a:p>
            <a:pPr algn="r"/>
            <a:r>
              <a:rPr lang="en-US" dirty="0" smtClean="0"/>
              <a:t>Bill Roberson</a:t>
            </a:r>
          </a:p>
          <a:p>
            <a:pPr algn="r"/>
            <a:r>
              <a:rPr lang="en-US" dirty="0" smtClean="0"/>
              <a:t>Faculty Developer</a:t>
            </a:r>
          </a:p>
          <a:p>
            <a:pPr algn="r"/>
            <a:r>
              <a:rPr lang="en-US" dirty="0" smtClean="0"/>
              <a:t>Vancouver Island University </a:t>
            </a:r>
            <a:endParaRPr lang="en-US" dirty="0"/>
          </a:p>
        </p:txBody>
      </p:sp>
      <p:pic>
        <p:nvPicPr>
          <p:cNvPr id="5" name="Picture 4" descr="Screen Shot 2017-04-21 at 12.3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67415"/>
          </a:xfrm>
          <a:prstGeom prst="rect">
            <a:avLst/>
          </a:prstGeom>
        </p:spPr>
      </p:pic>
    </p:spTree>
    <p:extLst>
      <p:ext uri="{BB962C8B-B14F-4D97-AF65-F5344CB8AC3E}">
        <p14:creationId xmlns:p14="http://schemas.microsoft.com/office/powerpoint/2010/main" val="21391976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7908"/>
            <a:ext cx="8229600" cy="1143000"/>
          </a:xfrm>
        </p:spPr>
        <p:txBody>
          <a:bodyPr>
            <a:normAutofit/>
          </a:bodyPr>
          <a:lstStyle/>
          <a:p>
            <a:r>
              <a:rPr lang="en-US" sz="4800" b="1" dirty="0" smtClean="0"/>
              <a:t>Start Well</a:t>
            </a:r>
            <a:endParaRPr lang="en-US" sz="4800" b="1" dirty="0"/>
          </a:p>
        </p:txBody>
      </p:sp>
      <p:sp>
        <p:nvSpPr>
          <p:cNvPr id="3" name="Content Placeholder 2"/>
          <p:cNvSpPr>
            <a:spLocks noGrp="1"/>
          </p:cNvSpPr>
          <p:nvPr>
            <p:ph idx="1"/>
          </p:nvPr>
        </p:nvSpPr>
        <p:spPr>
          <a:xfrm>
            <a:off x="1016688" y="2332037"/>
            <a:ext cx="7122761" cy="4525963"/>
          </a:xfrm>
        </p:spPr>
        <p:txBody>
          <a:bodyPr/>
          <a:lstStyle/>
          <a:p>
            <a:pPr>
              <a:lnSpc>
                <a:spcPts val="4640"/>
              </a:lnSpc>
            </a:pPr>
            <a:r>
              <a:rPr lang="en-US" dirty="0" smtClean="0"/>
              <a:t>Importance of first class and selling TBL to your students (Gary Smith)</a:t>
            </a:r>
          </a:p>
          <a:p>
            <a:r>
              <a:rPr lang="en-US" dirty="0" smtClean="0"/>
              <a:t>Periodically recapping and showing your students the value (Laura </a:t>
            </a:r>
            <a:r>
              <a:rPr lang="en-US" dirty="0" err="1" smtClean="0"/>
              <a:t>Madson</a:t>
            </a:r>
            <a:r>
              <a:rPr lang="en-US" dirty="0" smtClean="0"/>
              <a:t>)</a:t>
            </a:r>
            <a:endParaRPr lang="en-US" dirty="0"/>
          </a:p>
        </p:txBody>
      </p:sp>
      <p:pic>
        <p:nvPicPr>
          <p:cNvPr id="4" name="Picture 3" descr="Screen Shot 2017-04-21 at 12.3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67415"/>
          </a:xfrm>
          <a:prstGeom prst="rect">
            <a:avLst/>
          </a:prstGeom>
        </p:spPr>
      </p:pic>
    </p:spTree>
    <p:extLst>
      <p:ext uri="{BB962C8B-B14F-4D97-AF65-F5344CB8AC3E}">
        <p14:creationId xmlns:p14="http://schemas.microsoft.com/office/powerpoint/2010/main" val="38832620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47" y="1052294"/>
            <a:ext cx="8229600" cy="1143000"/>
          </a:xfrm>
        </p:spPr>
        <p:txBody>
          <a:bodyPr/>
          <a:lstStyle/>
          <a:p>
            <a:r>
              <a:rPr lang="en-US" b="1" dirty="0" smtClean="0"/>
              <a:t>Tasks for First Day of Class</a:t>
            </a:r>
            <a:endParaRPr lang="en-US" b="1" dirty="0"/>
          </a:p>
        </p:txBody>
      </p:sp>
      <p:sp>
        <p:nvSpPr>
          <p:cNvPr id="3" name="Content Placeholder 2"/>
          <p:cNvSpPr>
            <a:spLocks noGrp="1"/>
          </p:cNvSpPr>
          <p:nvPr>
            <p:ph idx="1"/>
          </p:nvPr>
        </p:nvSpPr>
        <p:spPr>
          <a:xfrm>
            <a:off x="1572942" y="2355599"/>
            <a:ext cx="8229600" cy="4525963"/>
          </a:xfrm>
        </p:spPr>
        <p:txBody>
          <a:bodyPr>
            <a:normAutofit/>
          </a:bodyPr>
          <a:lstStyle/>
          <a:p>
            <a:r>
              <a:rPr lang="en-US" sz="4000" dirty="0" smtClean="0"/>
              <a:t>Introduce TBL (Sell it!)</a:t>
            </a:r>
          </a:p>
          <a:p>
            <a:r>
              <a:rPr lang="en-US" sz="4000" dirty="0" smtClean="0"/>
              <a:t>Form Teams</a:t>
            </a:r>
          </a:p>
          <a:p>
            <a:r>
              <a:rPr lang="en-US" sz="4000" dirty="0" smtClean="0"/>
              <a:t>Try TBL (Show it!)</a:t>
            </a:r>
            <a:endParaRPr lang="en-US" sz="4000" dirty="0"/>
          </a:p>
        </p:txBody>
      </p:sp>
      <p:pic>
        <p:nvPicPr>
          <p:cNvPr id="4" name="Picture 3" descr="Screen Shot 2017-04-21 at 12.3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67415"/>
          </a:xfrm>
          <a:prstGeom prst="rect">
            <a:avLst/>
          </a:prstGeom>
        </p:spPr>
      </p:pic>
    </p:spTree>
    <p:extLst>
      <p:ext uri="{BB962C8B-B14F-4D97-AF65-F5344CB8AC3E}">
        <p14:creationId xmlns:p14="http://schemas.microsoft.com/office/powerpoint/2010/main" val="26651167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82" y="1009487"/>
            <a:ext cx="8229600" cy="1143000"/>
          </a:xfrm>
        </p:spPr>
        <p:txBody>
          <a:bodyPr/>
          <a:lstStyle/>
          <a:p>
            <a:r>
              <a:rPr lang="en-US" b="1" dirty="0"/>
              <a:t>Gary Smith First Day Questions</a:t>
            </a:r>
          </a:p>
        </p:txBody>
      </p:sp>
      <p:sp>
        <p:nvSpPr>
          <p:cNvPr id="3" name="Content Placeholder 2"/>
          <p:cNvSpPr>
            <a:spLocks noGrp="1"/>
          </p:cNvSpPr>
          <p:nvPr>
            <p:ph idx="1"/>
          </p:nvPr>
        </p:nvSpPr>
        <p:spPr>
          <a:xfrm>
            <a:off x="1028385" y="2415604"/>
            <a:ext cx="6927885" cy="4525963"/>
          </a:xfrm>
        </p:spPr>
        <p:txBody>
          <a:bodyPr>
            <a:normAutofit/>
          </a:bodyPr>
          <a:lstStyle/>
          <a:p>
            <a:pPr marL="0" indent="0">
              <a:buNone/>
            </a:pPr>
            <a:r>
              <a:rPr lang="en-US" sz="3000" dirty="0" smtClean="0"/>
              <a:t>Thinking of what you want to get from your college education and this course, which of the following is most important to you?</a:t>
            </a:r>
          </a:p>
          <a:p>
            <a:pPr>
              <a:lnSpc>
                <a:spcPts val="4100"/>
              </a:lnSpc>
            </a:pPr>
            <a:r>
              <a:rPr lang="en-US" sz="3000" i="1" dirty="0" smtClean="0"/>
              <a:t>Tell me what I need to know</a:t>
            </a:r>
          </a:p>
          <a:p>
            <a:pPr>
              <a:lnSpc>
                <a:spcPts val="4100"/>
              </a:lnSpc>
            </a:pPr>
            <a:r>
              <a:rPr lang="en-US" sz="3000" i="1" dirty="0" smtClean="0"/>
              <a:t>Develop my ability to apply what I know</a:t>
            </a:r>
          </a:p>
          <a:p>
            <a:pPr>
              <a:lnSpc>
                <a:spcPts val="4100"/>
              </a:lnSpc>
            </a:pPr>
            <a:r>
              <a:rPr lang="en-US" sz="3000" i="1" dirty="0" smtClean="0"/>
              <a:t>Develop my life-long learning </a:t>
            </a:r>
            <a:r>
              <a:rPr lang="en-US" sz="3000" i="1" dirty="0"/>
              <a:t>s</a:t>
            </a:r>
            <a:r>
              <a:rPr lang="en-US" sz="3000" i="1" dirty="0" smtClean="0"/>
              <a:t>kills</a:t>
            </a:r>
          </a:p>
          <a:p>
            <a:pPr marL="0" indent="0">
              <a:buNone/>
            </a:pPr>
            <a:endParaRPr lang="en-US" sz="4400" dirty="0"/>
          </a:p>
        </p:txBody>
      </p:sp>
      <p:pic>
        <p:nvPicPr>
          <p:cNvPr id="4" name="Picture 3" descr="Screen Shot 2017-04-21 at 12.3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67415"/>
          </a:xfrm>
          <a:prstGeom prst="rect">
            <a:avLst/>
          </a:prstGeom>
        </p:spPr>
      </p:pic>
    </p:spTree>
    <p:extLst>
      <p:ext uri="{BB962C8B-B14F-4D97-AF65-F5344CB8AC3E}">
        <p14:creationId xmlns:p14="http://schemas.microsoft.com/office/powerpoint/2010/main" val="33097535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7-03-27 at 10.26.02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384" r="1219"/>
          <a:stretch/>
        </p:blipFill>
        <p:spPr>
          <a:xfrm>
            <a:off x="416628" y="1381381"/>
            <a:ext cx="8346021" cy="3595761"/>
          </a:xfrm>
        </p:spPr>
      </p:pic>
    </p:spTree>
    <p:extLst>
      <p:ext uri="{BB962C8B-B14F-4D97-AF65-F5344CB8AC3E}">
        <p14:creationId xmlns:p14="http://schemas.microsoft.com/office/powerpoint/2010/main" val="11289984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085" y="2791377"/>
            <a:ext cx="6377114" cy="1143000"/>
          </a:xfrm>
        </p:spPr>
        <p:txBody>
          <a:bodyPr>
            <a:noAutofit/>
          </a:bodyPr>
          <a:lstStyle/>
          <a:p>
            <a:pPr algn="l"/>
            <a:r>
              <a:rPr lang="en-US" sz="2800" i="1" dirty="0"/>
              <a:t>“After the first couple of activities, at the end of the class, I try to save a few minutes to help students realize how much they have learned and to sort of translate what they just did into what a lecture could have looked like, so that they can see that all of the information that could have been in that lecture is what came up in their </a:t>
            </a:r>
            <a:r>
              <a:rPr lang="en-US" sz="2800" i="1" dirty="0" smtClean="0"/>
              <a:t>conversations.”</a:t>
            </a:r>
            <a:endParaRPr lang="en-US" sz="2800" i="1" dirty="0"/>
          </a:p>
        </p:txBody>
      </p:sp>
      <p:sp>
        <p:nvSpPr>
          <p:cNvPr id="4" name="TextBox 3"/>
          <p:cNvSpPr txBox="1"/>
          <p:nvPr/>
        </p:nvSpPr>
        <p:spPr>
          <a:xfrm>
            <a:off x="4597025" y="5456465"/>
            <a:ext cx="3487590" cy="923330"/>
          </a:xfrm>
          <a:prstGeom prst="rect">
            <a:avLst/>
          </a:prstGeom>
          <a:noFill/>
        </p:spPr>
        <p:txBody>
          <a:bodyPr wrap="square" rtlCol="0">
            <a:spAutoFit/>
          </a:bodyPr>
          <a:lstStyle/>
          <a:p>
            <a:pPr algn="r"/>
            <a:r>
              <a:rPr lang="en-US" dirty="0" smtClean="0"/>
              <a:t>Laura </a:t>
            </a:r>
            <a:r>
              <a:rPr lang="en-US" dirty="0" err="1" smtClean="0"/>
              <a:t>Madson</a:t>
            </a:r>
            <a:endParaRPr lang="en-US" dirty="0" smtClean="0"/>
          </a:p>
          <a:p>
            <a:pPr algn="r"/>
            <a:r>
              <a:rPr lang="en-US" dirty="0" smtClean="0"/>
              <a:t>Psychology</a:t>
            </a:r>
          </a:p>
          <a:p>
            <a:pPr algn="r"/>
            <a:r>
              <a:rPr lang="en-US" dirty="0" smtClean="0"/>
              <a:t>New Mexico State University</a:t>
            </a:r>
            <a:endParaRPr lang="en-US" dirty="0"/>
          </a:p>
        </p:txBody>
      </p:sp>
      <p:pic>
        <p:nvPicPr>
          <p:cNvPr id="5" name="Picture 4" descr="Screen Shot 2017-04-21 at 12.3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67415"/>
          </a:xfrm>
          <a:prstGeom prst="rect">
            <a:avLst/>
          </a:prstGeom>
        </p:spPr>
      </p:pic>
    </p:spTree>
    <p:extLst>
      <p:ext uri="{BB962C8B-B14F-4D97-AF65-F5344CB8AC3E}">
        <p14:creationId xmlns:p14="http://schemas.microsoft.com/office/powerpoint/2010/main" val="37174360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03" y="2366945"/>
            <a:ext cx="8229600" cy="1143000"/>
          </a:xfrm>
        </p:spPr>
        <p:txBody>
          <a:bodyPr>
            <a:noAutofit/>
          </a:bodyPr>
          <a:lstStyle/>
          <a:p>
            <a:r>
              <a:rPr lang="en-US" sz="7200" b="1" dirty="0" smtClean="0"/>
              <a:t>Last Advice</a:t>
            </a:r>
            <a:endParaRPr lang="en-US" sz="7200" b="1" dirty="0"/>
          </a:p>
        </p:txBody>
      </p:sp>
    </p:spTree>
    <p:extLst>
      <p:ext uri="{BB962C8B-B14F-4D97-AF65-F5344CB8AC3E}">
        <p14:creationId xmlns:p14="http://schemas.microsoft.com/office/powerpoint/2010/main" val="41574645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 your Support Network</a:t>
            </a:r>
            <a:endParaRPr lang="en-US" b="1" dirty="0"/>
          </a:p>
        </p:txBody>
      </p:sp>
      <p:sp>
        <p:nvSpPr>
          <p:cNvPr id="3" name="Content Placeholder 2"/>
          <p:cNvSpPr>
            <a:spLocks noGrp="1"/>
          </p:cNvSpPr>
          <p:nvPr>
            <p:ph idx="1"/>
          </p:nvPr>
        </p:nvSpPr>
        <p:spPr>
          <a:xfrm>
            <a:off x="1007974" y="1417638"/>
            <a:ext cx="7526202" cy="4525963"/>
          </a:xfrm>
        </p:spPr>
        <p:txBody>
          <a:bodyPr>
            <a:noAutofit/>
          </a:bodyPr>
          <a:lstStyle/>
          <a:p>
            <a:pPr>
              <a:lnSpc>
                <a:spcPts val="4540"/>
              </a:lnSpc>
            </a:pPr>
            <a:r>
              <a:rPr lang="en-US" dirty="0" smtClean="0"/>
              <a:t>Find a co-conspirator </a:t>
            </a:r>
            <a:br>
              <a:rPr lang="en-US" dirty="0" smtClean="0"/>
            </a:br>
            <a:r>
              <a:rPr lang="en-US" dirty="0" smtClean="0"/>
              <a:t>or like-minded colleague</a:t>
            </a:r>
          </a:p>
          <a:p>
            <a:pPr>
              <a:lnSpc>
                <a:spcPts val="4540"/>
              </a:lnSpc>
            </a:pPr>
            <a:r>
              <a:rPr lang="en-US" dirty="0" smtClean="0"/>
              <a:t>Reach out to your campus </a:t>
            </a:r>
            <a:br>
              <a:rPr lang="en-US" dirty="0" smtClean="0"/>
            </a:br>
            <a:r>
              <a:rPr lang="en-US" dirty="0" smtClean="0"/>
              <a:t>Teaching and Learning Centre</a:t>
            </a:r>
          </a:p>
          <a:p>
            <a:pPr>
              <a:lnSpc>
                <a:spcPts val="4540"/>
              </a:lnSpc>
            </a:pPr>
            <a:r>
              <a:rPr lang="en-US" dirty="0" smtClean="0"/>
              <a:t>Join the TBL listserv (</a:t>
            </a:r>
            <a:r>
              <a:rPr lang="en-US" dirty="0" err="1" smtClean="0"/>
              <a:t>learntbl.ca</a:t>
            </a:r>
            <a:r>
              <a:rPr lang="en-US" dirty="0" smtClean="0"/>
              <a:t>/listserv)</a:t>
            </a:r>
          </a:p>
          <a:p>
            <a:pPr>
              <a:lnSpc>
                <a:spcPts val="4540"/>
              </a:lnSpc>
            </a:pPr>
            <a:r>
              <a:rPr lang="en-US" dirty="0" smtClean="0"/>
              <a:t>Attend TBLC Annual meeting</a:t>
            </a:r>
            <a:br>
              <a:rPr lang="en-US" dirty="0" smtClean="0"/>
            </a:br>
            <a:r>
              <a:rPr lang="en-US" dirty="0" smtClean="0"/>
              <a:t>(</a:t>
            </a:r>
            <a:r>
              <a:rPr lang="en-US" dirty="0" err="1" smtClean="0"/>
              <a:t>teambasedlearning.org</a:t>
            </a:r>
            <a:r>
              <a:rPr lang="en-US" dirty="0" smtClean="0"/>
              <a:t>)</a:t>
            </a:r>
            <a:endParaRPr lang="en-US" dirty="0"/>
          </a:p>
          <a:p>
            <a:endParaRPr lang="en-US" dirty="0" smtClean="0"/>
          </a:p>
          <a:p>
            <a:endParaRPr lang="en-US" dirty="0"/>
          </a:p>
        </p:txBody>
      </p:sp>
    </p:spTree>
    <p:extLst>
      <p:ext uri="{BB962C8B-B14F-4D97-AF65-F5344CB8AC3E}">
        <p14:creationId xmlns:p14="http://schemas.microsoft.com/office/powerpoint/2010/main" val="23968890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3-27 at 3.32.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410034"/>
          </a:xfrm>
          <a:prstGeom prst="rect">
            <a:avLst/>
          </a:prstGeom>
        </p:spPr>
      </p:pic>
    </p:spTree>
    <p:extLst>
      <p:ext uri="{BB962C8B-B14F-4D97-AF65-F5344CB8AC3E}">
        <p14:creationId xmlns:p14="http://schemas.microsoft.com/office/powerpoint/2010/main" val="21075400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03" y="2366945"/>
            <a:ext cx="8229600" cy="1143000"/>
          </a:xfrm>
        </p:spPr>
        <p:txBody>
          <a:bodyPr>
            <a:noAutofit/>
          </a:bodyPr>
          <a:lstStyle/>
          <a:p>
            <a:r>
              <a:rPr lang="en-US" sz="7200" b="1" dirty="0" smtClean="0"/>
              <a:t>Last Review of </a:t>
            </a:r>
            <a:br>
              <a:rPr lang="en-US" sz="7200" b="1" dirty="0" smtClean="0"/>
            </a:br>
            <a:r>
              <a:rPr lang="en-US" sz="7200" b="1" dirty="0" smtClean="0"/>
              <a:t>Road Ahead</a:t>
            </a:r>
            <a:endParaRPr lang="en-US" sz="7200" b="1" dirty="0"/>
          </a:p>
        </p:txBody>
      </p:sp>
    </p:spTree>
    <p:extLst>
      <p:ext uri="{BB962C8B-B14F-4D97-AF65-F5344CB8AC3E}">
        <p14:creationId xmlns:p14="http://schemas.microsoft.com/office/powerpoint/2010/main" val="37925374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295221" y="455063"/>
            <a:ext cx="3137449" cy="2528356"/>
          </a:xfrm>
          <a:prstGeom prst="rect">
            <a:avLst/>
          </a:prstGeom>
        </p:spPr>
      </p:pic>
      <p:sp>
        <p:nvSpPr>
          <p:cNvPr id="4" name="TextBox 3"/>
          <p:cNvSpPr txBox="1"/>
          <p:nvPr/>
        </p:nvSpPr>
        <p:spPr>
          <a:xfrm>
            <a:off x="564466" y="676805"/>
            <a:ext cx="7546362" cy="5724645"/>
          </a:xfrm>
          <a:prstGeom prst="rect">
            <a:avLst/>
          </a:prstGeom>
          <a:noFill/>
        </p:spPr>
        <p:txBody>
          <a:bodyPr wrap="square" rtlCol="0">
            <a:spAutoFit/>
          </a:bodyPr>
          <a:lstStyle/>
          <a:p>
            <a:pPr lvl="0"/>
            <a:r>
              <a:rPr lang="en-US" sz="1600" b="1" dirty="0" smtClean="0"/>
              <a:t>Start Course Design</a:t>
            </a:r>
          </a:p>
          <a:p>
            <a:pPr marL="285750" lvl="0" indent="-104775">
              <a:buFont typeface="Arial"/>
              <a:buChar char="•"/>
            </a:pPr>
            <a:r>
              <a:rPr lang="en-US" sz="1600" dirty="0" smtClean="0"/>
              <a:t>Chunk </a:t>
            </a:r>
            <a:r>
              <a:rPr lang="en-US" sz="1600" dirty="0"/>
              <a:t>course materials into 5-7 modules</a:t>
            </a:r>
            <a:r>
              <a:rPr lang="en-US" sz="1600" dirty="0" smtClean="0"/>
              <a:t>.</a:t>
            </a:r>
            <a:endParaRPr lang="en-CA" sz="1600" dirty="0" smtClean="0"/>
          </a:p>
          <a:p>
            <a:pPr marL="285750" lvl="0" indent="-104775">
              <a:buFont typeface="Arial"/>
              <a:buChar char="•"/>
            </a:pPr>
            <a:r>
              <a:rPr lang="en-US" sz="1600" dirty="0" smtClean="0"/>
              <a:t>Write </a:t>
            </a:r>
            <a:r>
              <a:rPr lang="en-US" sz="1600" dirty="0"/>
              <a:t>learning outcomes for modules.</a:t>
            </a:r>
            <a:endParaRPr lang="en-CA" sz="1600" dirty="0"/>
          </a:p>
          <a:p>
            <a:pPr marL="285750" lvl="0" indent="-104775">
              <a:buFont typeface="Arial"/>
              <a:buChar char="•"/>
            </a:pPr>
            <a:r>
              <a:rPr lang="en-US" sz="1600" dirty="0" smtClean="0"/>
              <a:t>Draft </a:t>
            </a:r>
            <a:r>
              <a:rPr lang="en-US" sz="1600" dirty="0"/>
              <a:t>preliminary 4S </a:t>
            </a:r>
            <a:r>
              <a:rPr lang="en-US" sz="1600" dirty="0" smtClean="0"/>
              <a:t>application activities</a:t>
            </a:r>
          </a:p>
          <a:p>
            <a:pPr lvl="0"/>
            <a:endParaRPr lang="en-US" sz="1600" dirty="0" smtClean="0"/>
          </a:p>
          <a:p>
            <a:r>
              <a:rPr lang="en-US" sz="1600" b="1" dirty="0" smtClean="0"/>
              <a:t>Get </a:t>
            </a:r>
            <a:r>
              <a:rPr lang="en-US" sz="1600" b="1" dirty="0"/>
              <a:t>RAP Ready</a:t>
            </a:r>
            <a:endParaRPr lang="en-CA" sz="1600" b="1" dirty="0"/>
          </a:p>
          <a:p>
            <a:pPr marL="285750" lvl="0" indent="-104775">
              <a:buFont typeface="Arial"/>
              <a:buChar char="•"/>
            </a:pPr>
            <a:r>
              <a:rPr lang="en-US" sz="1600" dirty="0"/>
              <a:t>Determine </a:t>
            </a:r>
            <a:r>
              <a:rPr lang="en-US" sz="1600" dirty="0" smtClean="0"/>
              <a:t>required starting, testable information.</a:t>
            </a:r>
          </a:p>
          <a:p>
            <a:pPr marL="285750" lvl="0" indent="-104775">
              <a:buFont typeface="Arial"/>
              <a:buChar char="•"/>
            </a:pPr>
            <a:r>
              <a:rPr lang="en-US" sz="1600" dirty="0" smtClean="0"/>
              <a:t>Select </a:t>
            </a:r>
            <a:r>
              <a:rPr lang="en-US" sz="1600" dirty="0"/>
              <a:t>appropriate readings that have the above </a:t>
            </a:r>
            <a:r>
              <a:rPr lang="en-US" sz="1600" dirty="0" smtClean="0"/>
              <a:t>information</a:t>
            </a:r>
            <a:r>
              <a:rPr lang="en-US" sz="1600" dirty="0"/>
              <a:t>.</a:t>
            </a:r>
            <a:endParaRPr lang="en-CA" sz="1600" dirty="0"/>
          </a:p>
          <a:p>
            <a:pPr marL="285750" lvl="0" indent="-104775">
              <a:buFont typeface="Arial"/>
              <a:buChar char="•"/>
            </a:pPr>
            <a:r>
              <a:rPr lang="en-US" sz="1600" dirty="0"/>
              <a:t>Develop RAT </a:t>
            </a:r>
            <a:r>
              <a:rPr lang="en-US" sz="1600" dirty="0" smtClean="0"/>
              <a:t>questions</a:t>
            </a:r>
            <a:endParaRPr lang="en-CA" sz="1600" dirty="0"/>
          </a:p>
          <a:p>
            <a:pPr marL="285750" lvl="0" indent="-104775">
              <a:buFont typeface="Arial"/>
              <a:buChar char="•"/>
            </a:pPr>
            <a:r>
              <a:rPr lang="en-US" sz="1600" dirty="0"/>
              <a:t>Match the RAT questions to IF-AT </a:t>
            </a:r>
            <a:r>
              <a:rPr lang="en-US" sz="1600" dirty="0" smtClean="0"/>
              <a:t>form</a:t>
            </a:r>
            <a:br>
              <a:rPr lang="en-US" sz="1600" dirty="0" smtClean="0"/>
            </a:br>
            <a:endParaRPr lang="en-CA" sz="1600" b="1" dirty="0"/>
          </a:p>
          <a:p>
            <a:r>
              <a:rPr lang="en-US" sz="1600" b="1" dirty="0"/>
              <a:t>Get 4S Ready</a:t>
            </a:r>
            <a:endParaRPr lang="en-CA" sz="1600" b="1" dirty="0"/>
          </a:p>
          <a:p>
            <a:pPr marL="285750" lvl="0" indent="-104775">
              <a:buFont typeface="Arial"/>
              <a:buChar char="•"/>
            </a:pPr>
            <a:r>
              <a:rPr lang="en-US" sz="1600" dirty="0"/>
              <a:t>Finish </a:t>
            </a:r>
            <a:r>
              <a:rPr lang="en-US" sz="1600" dirty="0" smtClean="0"/>
              <a:t>4S </a:t>
            </a:r>
            <a:r>
              <a:rPr lang="en-US" sz="1600" dirty="0"/>
              <a:t>team application activities. </a:t>
            </a:r>
          </a:p>
          <a:p>
            <a:pPr marL="285750" lvl="0" indent="-104775">
              <a:buFont typeface="Arial"/>
              <a:buChar char="•"/>
            </a:pPr>
            <a:r>
              <a:rPr lang="en-US" sz="1600" dirty="0" smtClean="0"/>
              <a:t>Select </a:t>
            </a:r>
            <a:r>
              <a:rPr lang="en-US" sz="1600" dirty="0"/>
              <a:t>reporting format and mechanism for each task </a:t>
            </a:r>
            <a:r>
              <a:rPr lang="en-US" sz="1600" dirty="0" smtClean="0"/>
              <a:t/>
            </a:r>
            <a:br>
              <a:rPr lang="en-US" sz="1600" dirty="0" smtClean="0"/>
            </a:br>
            <a:r>
              <a:rPr lang="en-US" sz="1600" dirty="0" smtClean="0"/>
              <a:t>(</a:t>
            </a:r>
            <a:r>
              <a:rPr lang="en-US" sz="1600" dirty="0"/>
              <a:t>ABCDE, </a:t>
            </a:r>
            <a:r>
              <a:rPr lang="en-US" sz="1600" dirty="0" smtClean="0"/>
              <a:t>scoring</a:t>
            </a:r>
            <a:r>
              <a:rPr lang="en-US" sz="1600" dirty="0"/>
              <a:t>, </a:t>
            </a:r>
            <a:r>
              <a:rPr lang="en-US" sz="1600" dirty="0" smtClean="0"/>
              <a:t>ranking, </a:t>
            </a:r>
            <a:r>
              <a:rPr lang="en-US" sz="1600" dirty="0"/>
              <a:t>limited </a:t>
            </a:r>
            <a:r>
              <a:rPr lang="en-US" sz="1600" dirty="0" smtClean="0"/>
              <a:t>words)</a:t>
            </a:r>
            <a:endParaRPr lang="en-CA" sz="1600" dirty="0"/>
          </a:p>
          <a:p>
            <a:r>
              <a:rPr lang="en-US" sz="1600" dirty="0" smtClean="0"/>
              <a:t/>
            </a:r>
            <a:br>
              <a:rPr lang="en-US" sz="1600" dirty="0" smtClean="0"/>
            </a:br>
            <a:r>
              <a:rPr lang="en-US" sz="1600" b="1" dirty="0" smtClean="0"/>
              <a:t>Get </a:t>
            </a:r>
            <a:r>
              <a:rPr lang="en-US" sz="1600" b="1" dirty="0"/>
              <a:t>Classroom Ready</a:t>
            </a:r>
            <a:endParaRPr lang="en-CA" sz="1600" b="1" dirty="0"/>
          </a:p>
          <a:p>
            <a:pPr marL="285750" lvl="0" indent="-104775">
              <a:buFont typeface="Arial"/>
              <a:buChar char="•"/>
            </a:pPr>
            <a:r>
              <a:rPr lang="en-US" sz="1600" dirty="0"/>
              <a:t>Refine instructions and polish question </a:t>
            </a:r>
            <a:r>
              <a:rPr lang="en-US" sz="1600" dirty="0" smtClean="0"/>
              <a:t>prompts. </a:t>
            </a:r>
          </a:p>
          <a:p>
            <a:pPr marL="285750" lvl="0" indent="-104775">
              <a:buFont typeface="Arial"/>
              <a:buChar char="•"/>
            </a:pPr>
            <a:r>
              <a:rPr lang="en-US" sz="1600" dirty="0" smtClean="0"/>
              <a:t>Check readings </a:t>
            </a:r>
            <a:r>
              <a:rPr lang="en-US" sz="1600" dirty="0"/>
              <a:t>prepare students for </a:t>
            </a:r>
            <a:r>
              <a:rPr lang="en-US" sz="1600" dirty="0" smtClean="0"/>
              <a:t>RAT that prepares </a:t>
            </a:r>
            <a:r>
              <a:rPr lang="en-US" sz="1600" dirty="0"/>
              <a:t>them for 4S </a:t>
            </a:r>
            <a:r>
              <a:rPr lang="en-US" sz="1600" dirty="0" smtClean="0"/>
              <a:t>activities</a:t>
            </a:r>
            <a:r>
              <a:rPr lang="en-CA" sz="1600" dirty="0" smtClean="0"/>
              <a:t>.</a:t>
            </a:r>
            <a:endParaRPr lang="en-CA" sz="1600" dirty="0"/>
          </a:p>
          <a:p>
            <a:pPr marL="285750" lvl="0" indent="-104775">
              <a:buFont typeface="Arial"/>
              <a:buChar char="•"/>
            </a:pPr>
            <a:r>
              <a:rPr lang="en-US" sz="1600" dirty="0"/>
              <a:t>Print classroom documents </a:t>
            </a:r>
            <a:r>
              <a:rPr lang="en-US" sz="1600" dirty="0" smtClean="0"/>
              <a:t/>
            </a:r>
            <a:br>
              <a:rPr lang="en-US" sz="1600" dirty="0" smtClean="0"/>
            </a:br>
            <a:r>
              <a:rPr lang="en-US" sz="1600" dirty="0" smtClean="0"/>
              <a:t>(</a:t>
            </a:r>
            <a:r>
              <a:rPr lang="en-US" sz="1600" dirty="0"/>
              <a:t>RATs, answer sheets, </a:t>
            </a:r>
            <a:r>
              <a:rPr lang="en-US" sz="1600" dirty="0" smtClean="0"/>
              <a:t>activities worksheets </a:t>
            </a:r>
            <a:r>
              <a:rPr lang="en-US" sz="1600" dirty="0"/>
              <a:t>and instructions).</a:t>
            </a:r>
            <a:endParaRPr lang="en-CA" sz="1600" dirty="0"/>
          </a:p>
          <a:p>
            <a:pPr marL="285750" lvl="0" indent="-104775">
              <a:buFont typeface="Arial"/>
              <a:buChar char="•"/>
            </a:pPr>
            <a:r>
              <a:rPr lang="en-US" sz="1600" dirty="0"/>
              <a:t>Load the team folders.</a:t>
            </a:r>
            <a:endParaRPr lang="en-CA" sz="1600" dirty="0"/>
          </a:p>
          <a:p>
            <a:endParaRPr lang="en-US" sz="1400" dirty="0"/>
          </a:p>
        </p:txBody>
      </p:sp>
    </p:spTree>
    <p:extLst>
      <p:ext uri="{BB962C8B-B14F-4D97-AF65-F5344CB8AC3E}">
        <p14:creationId xmlns:p14="http://schemas.microsoft.com/office/powerpoint/2010/main" val="28129649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085" y="2035124"/>
            <a:ext cx="6377114" cy="1143000"/>
          </a:xfrm>
        </p:spPr>
        <p:txBody>
          <a:bodyPr>
            <a:noAutofit/>
          </a:bodyPr>
          <a:lstStyle/>
          <a:p>
            <a:pPr algn="l"/>
            <a:r>
              <a:rPr lang="en-US" sz="2800" i="1" dirty="0" smtClean="0"/>
              <a:t>“What </a:t>
            </a:r>
            <a:r>
              <a:rPr lang="en-US" sz="2800" i="1" dirty="0"/>
              <a:t>do I see when TBL is implemented well? Students excited about learning, and faculty falling in love with teaching. Lots of energy in the room. Lots of engagement. The way learning should </a:t>
            </a:r>
            <a:r>
              <a:rPr lang="en-US" sz="2800" i="1" dirty="0" smtClean="0"/>
              <a:t>be.”</a:t>
            </a:r>
            <a:endParaRPr lang="en-US" sz="2800" i="1" dirty="0"/>
          </a:p>
        </p:txBody>
      </p:sp>
      <p:sp>
        <p:nvSpPr>
          <p:cNvPr id="4" name="TextBox 3"/>
          <p:cNvSpPr txBox="1"/>
          <p:nvPr/>
        </p:nvSpPr>
        <p:spPr>
          <a:xfrm>
            <a:off x="4354445" y="4864619"/>
            <a:ext cx="3487590" cy="923330"/>
          </a:xfrm>
          <a:prstGeom prst="rect">
            <a:avLst/>
          </a:prstGeom>
          <a:noFill/>
        </p:spPr>
        <p:txBody>
          <a:bodyPr wrap="square" rtlCol="0">
            <a:spAutoFit/>
          </a:bodyPr>
          <a:lstStyle/>
          <a:p>
            <a:pPr algn="r"/>
            <a:r>
              <a:rPr lang="en-US" dirty="0" smtClean="0"/>
              <a:t>Holly Bender</a:t>
            </a:r>
          </a:p>
          <a:p>
            <a:pPr algn="r"/>
            <a:r>
              <a:rPr lang="en-US" dirty="0" smtClean="0"/>
              <a:t>Veterinary Pathology</a:t>
            </a:r>
          </a:p>
          <a:p>
            <a:pPr algn="r"/>
            <a:r>
              <a:rPr lang="en-US" dirty="0" smtClean="0"/>
              <a:t>Iowa State University</a:t>
            </a:r>
            <a:endParaRPr lang="en-US" dirty="0"/>
          </a:p>
        </p:txBody>
      </p:sp>
    </p:spTree>
    <p:extLst>
      <p:ext uri="{BB962C8B-B14F-4D97-AF65-F5344CB8AC3E}">
        <p14:creationId xmlns:p14="http://schemas.microsoft.com/office/powerpoint/2010/main" val="17066597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085" y="2035124"/>
            <a:ext cx="6377114" cy="1143000"/>
          </a:xfrm>
        </p:spPr>
        <p:txBody>
          <a:bodyPr>
            <a:noAutofit/>
          </a:bodyPr>
          <a:lstStyle/>
          <a:p>
            <a:pPr algn="l"/>
            <a:r>
              <a:rPr lang="en-US" sz="2800" i="1" dirty="0"/>
              <a:t>“The rewards are incredible. The energy in the classroom is phenomenal, and </a:t>
            </a:r>
            <a:r>
              <a:rPr lang="en-US" sz="2800" i="1" dirty="0" smtClean="0"/>
              <a:t>the feedback we’ve </a:t>
            </a:r>
            <a:r>
              <a:rPr lang="en-US" sz="2800" i="1" dirty="0"/>
              <a:t>gotten from faculty is sky-high in terms of preference for TBL and </a:t>
            </a:r>
            <a:r>
              <a:rPr lang="en-US" sz="2800" i="1" dirty="0" smtClean="0"/>
              <a:t>not wanting </a:t>
            </a:r>
            <a:r>
              <a:rPr lang="en-US" sz="2800" i="1" dirty="0"/>
              <a:t>to go back to lectures.”</a:t>
            </a:r>
          </a:p>
        </p:txBody>
      </p:sp>
      <p:sp>
        <p:nvSpPr>
          <p:cNvPr id="4" name="TextBox 3"/>
          <p:cNvSpPr txBox="1"/>
          <p:nvPr/>
        </p:nvSpPr>
        <p:spPr>
          <a:xfrm>
            <a:off x="4354445" y="4864619"/>
            <a:ext cx="3487590" cy="923330"/>
          </a:xfrm>
          <a:prstGeom prst="rect">
            <a:avLst/>
          </a:prstGeom>
          <a:noFill/>
        </p:spPr>
        <p:txBody>
          <a:bodyPr wrap="square" rtlCol="0">
            <a:spAutoFit/>
          </a:bodyPr>
          <a:lstStyle/>
          <a:p>
            <a:pPr algn="r"/>
            <a:r>
              <a:rPr lang="en-US" dirty="0" smtClean="0"/>
              <a:t>Chris Burns</a:t>
            </a:r>
          </a:p>
          <a:p>
            <a:pPr algn="r"/>
            <a:r>
              <a:rPr lang="en-US" dirty="0" smtClean="0"/>
              <a:t>Microbiology</a:t>
            </a:r>
          </a:p>
          <a:p>
            <a:pPr algn="r"/>
            <a:r>
              <a:rPr lang="en-US" dirty="0" smtClean="0"/>
              <a:t>University of Illinois</a:t>
            </a:r>
            <a:endParaRPr lang="en-US" dirty="0"/>
          </a:p>
        </p:txBody>
      </p:sp>
    </p:spTree>
    <p:extLst>
      <p:ext uri="{BB962C8B-B14F-4D97-AF65-F5344CB8AC3E}">
        <p14:creationId xmlns:p14="http://schemas.microsoft.com/office/powerpoint/2010/main" val="9150832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03" y="2366945"/>
            <a:ext cx="8229600" cy="1143000"/>
          </a:xfrm>
        </p:spPr>
        <p:txBody>
          <a:bodyPr>
            <a:noAutofit/>
          </a:bodyPr>
          <a:lstStyle/>
          <a:p>
            <a:r>
              <a:rPr lang="en-US" sz="7200" b="1" dirty="0" smtClean="0"/>
              <a:t>Clearing the </a:t>
            </a:r>
            <a:br>
              <a:rPr lang="en-US" sz="7200" b="1" dirty="0" smtClean="0"/>
            </a:br>
            <a:r>
              <a:rPr lang="en-US" sz="7200" b="1" dirty="0" smtClean="0"/>
              <a:t>Parking Lot</a:t>
            </a:r>
            <a:endParaRPr lang="en-US" sz="7200" b="1" dirty="0"/>
          </a:p>
        </p:txBody>
      </p:sp>
    </p:spTree>
    <p:extLst>
      <p:ext uri="{BB962C8B-B14F-4D97-AF65-F5344CB8AC3E}">
        <p14:creationId xmlns:p14="http://schemas.microsoft.com/office/powerpoint/2010/main" val="41717538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Vancouver-Skyline-Wallpapers-9.jpg"/>
          <p:cNvPicPr>
            <a:picLocks noChangeAspect="1"/>
          </p:cNvPicPr>
          <p:nvPr/>
        </p:nvPicPr>
        <p:blipFill rotWithShape="1">
          <a:blip r:embed="rId2">
            <a:extLst>
              <a:ext uri="{28A0092B-C50C-407E-A947-70E740481C1C}">
                <a14:useLocalDpi xmlns:a14="http://schemas.microsoft.com/office/drawing/2010/main" val="0"/>
              </a:ext>
            </a:extLst>
          </a:blip>
          <a:srcRect l="13882" r="13862"/>
          <a:stretch/>
        </p:blipFill>
        <p:spPr>
          <a:xfrm>
            <a:off x="6866" y="0"/>
            <a:ext cx="9144001" cy="5588000"/>
          </a:xfrm>
          <a:prstGeom prst="rect">
            <a:avLst/>
          </a:prstGeom>
        </p:spPr>
      </p:pic>
      <p:sp>
        <p:nvSpPr>
          <p:cNvPr id="2" name="Title 1"/>
          <p:cNvSpPr>
            <a:spLocks noGrp="1"/>
          </p:cNvSpPr>
          <p:nvPr>
            <p:ph type="title"/>
          </p:nvPr>
        </p:nvSpPr>
        <p:spPr>
          <a:xfrm>
            <a:off x="356403" y="4966636"/>
            <a:ext cx="8229600" cy="1143000"/>
          </a:xfrm>
        </p:spPr>
        <p:txBody>
          <a:bodyPr>
            <a:noAutofit/>
          </a:bodyPr>
          <a:lstStyle/>
          <a:p>
            <a:r>
              <a:rPr lang="en-US" sz="12000" b="1" dirty="0" smtClean="0">
                <a:solidFill>
                  <a:schemeClr val="bg1"/>
                </a:solidFill>
              </a:rPr>
              <a:t>Thank You</a:t>
            </a:r>
            <a:endParaRPr lang="en-US" sz="12000" b="1" dirty="0">
              <a:solidFill>
                <a:schemeClr val="bg1"/>
              </a:solidFill>
            </a:endParaRPr>
          </a:p>
        </p:txBody>
      </p:sp>
    </p:spTree>
    <p:extLst>
      <p:ext uri="{BB962C8B-B14F-4D97-AF65-F5344CB8AC3E}">
        <p14:creationId xmlns:p14="http://schemas.microsoft.com/office/powerpoint/2010/main" val="11649746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61" y="1699153"/>
            <a:ext cx="8229600" cy="1143000"/>
          </a:xfrm>
        </p:spPr>
        <p:txBody>
          <a:bodyPr>
            <a:normAutofit/>
          </a:bodyPr>
          <a:lstStyle/>
          <a:p>
            <a:r>
              <a:rPr lang="en-US" sz="6000" b="1" dirty="0" smtClean="0"/>
              <a:t>4-7 modules</a:t>
            </a:r>
            <a:endParaRPr lang="en-US" sz="6000" b="1" dirty="0"/>
          </a:p>
        </p:txBody>
      </p:sp>
      <p:sp>
        <p:nvSpPr>
          <p:cNvPr id="3" name="Content Placeholder 2"/>
          <p:cNvSpPr>
            <a:spLocks noGrp="1"/>
          </p:cNvSpPr>
          <p:nvPr>
            <p:ph idx="1"/>
          </p:nvPr>
        </p:nvSpPr>
        <p:spPr>
          <a:xfrm>
            <a:off x="1854924" y="4105961"/>
            <a:ext cx="5281529" cy="4525963"/>
          </a:xfrm>
        </p:spPr>
        <p:txBody>
          <a:bodyPr>
            <a:normAutofit/>
          </a:bodyPr>
          <a:lstStyle/>
          <a:p>
            <a:pPr marL="0" indent="0" algn="ctr">
              <a:buNone/>
            </a:pPr>
            <a:r>
              <a:rPr lang="en-US" sz="2400" i="1" dirty="0" smtClean="0"/>
              <a:t>Search for alternate </a:t>
            </a:r>
          </a:p>
          <a:p>
            <a:pPr marL="0" indent="0" algn="ctr">
              <a:buNone/>
            </a:pPr>
            <a:r>
              <a:rPr lang="en-US" sz="2400" i="1" dirty="0" smtClean="0"/>
              <a:t>organizational metaphors</a:t>
            </a:r>
            <a:endParaRPr lang="en-US" sz="2400" i="1" dirty="0"/>
          </a:p>
        </p:txBody>
      </p:sp>
      <p:sp>
        <p:nvSpPr>
          <p:cNvPr id="4" name="TextBox 3"/>
          <p:cNvSpPr txBox="1"/>
          <p:nvPr/>
        </p:nvSpPr>
        <p:spPr>
          <a:xfrm>
            <a:off x="2741689" y="868156"/>
            <a:ext cx="3554787" cy="830997"/>
          </a:xfrm>
          <a:prstGeom prst="rect">
            <a:avLst/>
          </a:prstGeom>
          <a:noFill/>
        </p:spPr>
        <p:txBody>
          <a:bodyPr wrap="square" rtlCol="0">
            <a:spAutoFit/>
          </a:bodyPr>
          <a:lstStyle/>
          <a:p>
            <a:pPr algn="ctr"/>
            <a:r>
              <a:rPr lang="en-US" sz="2400" dirty="0" smtClean="0"/>
              <a:t>Your first job is to chunk your course into…</a:t>
            </a:r>
            <a:endParaRPr lang="en-US" sz="2400" dirty="0"/>
          </a:p>
        </p:txBody>
      </p:sp>
    </p:spTree>
    <p:extLst>
      <p:ext uri="{BB962C8B-B14F-4D97-AF65-F5344CB8AC3E}">
        <p14:creationId xmlns:p14="http://schemas.microsoft.com/office/powerpoint/2010/main" val="13068763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96" y="-11600"/>
            <a:ext cx="7886700" cy="1325563"/>
          </a:xfrm>
        </p:spPr>
        <p:txBody>
          <a:bodyPr>
            <a:normAutofit/>
          </a:bodyPr>
          <a:lstStyle/>
          <a:p>
            <a:pPr algn="l"/>
            <a:r>
              <a:rPr lang="en-US" sz="3600" b="1" dirty="0" smtClean="0">
                <a:latin typeface="+mn-lt"/>
              </a:rPr>
              <a:t>Introduction to Materials Engineering</a:t>
            </a:r>
            <a:endParaRPr lang="en-US" sz="3600" b="1" dirty="0">
              <a:latin typeface="+mn-lt"/>
            </a:endParaRPr>
          </a:p>
        </p:txBody>
      </p:sp>
      <p:sp>
        <p:nvSpPr>
          <p:cNvPr id="3" name="Content Placeholder 2"/>
          <p:cNvSpPr>
            <a:spLocks noGrp="1"/>
          </p:cNvSpPr>
          <p:nvPr>
            <p:ph idx="1"/>
          </p:nvPr>
        </p:nvSpPr>
        <p:spPr>
          <a:xfrm>
            <a:off x="1082144" y="1313963"/>
            <a:ext cx="7886700" cy="4724400"/>
          </a:xfrm>
        </p:spPr>
        <p:txBody>
          <a:bodyPr>
            <a:normAutofit/>
          </a:bodyPr>
          <a:lstStyle/>
          <a:p>
            <a:pPr marL="0" indent="0">
              <a:buNone/>
            </a:pPr>
            <a:r>
              <a:rPr lang="en-US" sz="2400" dirty="0" smtClean="0"/>
              <a:t>Sequentially “cover” the topics in textbook</a:t>
            </a:r>
            <a:r>
              <a:rPr lang="en-US" sz="2400" dirty="0"/>
              <a:t> </a:t>
            </a:r>
            <a:r>
              <a:rPr lang="en-US" sz="2400" dirty="0" smtClean="0"/>
              <a:t>order</a:t>
            </a:r>
            <a:br>
              <a:rPr lang="en-US" sz="2400" dirty="0" smtClean="0"/>
            </a:br>
            <a:endParaRPr lang="en-US" sz="2400" dirty="0" smtClean="0"/>
          </a:p>
          <a:p>
            <a:pPr lvl="1">
              <a:lnSpc>
                <a:spcPct val="110000"/>
              </a:lnSpc>
              <a:buFont typeface="Wingdings" charset="2"/>
              <a:buChar char="§"/>
            </a:pPr>
            <a:r>
              <a:rPr lang="en-US" sz="2400" dirty="0"/>
              <a:t>Glass and </a:t>
            </a:r>
            <a:r>
              <a:rPr lang="en-US" sz="2400" dirty="0" smtClean="0"/>
              <a:t>Ceramics</a:t>
            </a:r>
            <a:endParaRPr lang="en-US" sz="2400" dirty="0"/>
          </a:p>
          <a:p>
            <a:pPr lvl="1">
              <a:lnSpc>
                <a:spcPct val="110000"/>
              </a:lnSpc>
              <a:buFont typeface="Wingdings" charset="2"/>
              <a:buChar char="§"/>
            </a:pPr>
            <a:r>
              <a:rPr lang="en-US" sz="2400" dirty="0"/>
              <a:t>Concrete </a:t>
            </a:r>
            <a:endParaRPr lang="en-US" sz="2400" dirty="0" smtClean="0"/>
          </a:p>
          <a:p>
            <a:pPr lvl="1">
              <a:lnSpc>
                <a:spcPct val="110000"/>
              </a:lnSpc>
              <a:buFont typeface="Wingdings" charset="2"/>
              <a:buChar char="§"/>
            </a:pPr>
            <a:r>
              <a:rPr lang="en-US" sz="2400" dirty="0" smtClean="0"/>
              <a:t>Composites</a:t>
            </a:r>
            <a:endParaRPr lang="en-US" sz="2400" dirty="0"/>
          </a:p>
          <a:p>
            <a:pPr lvl="1">
              <a:lnSpc>
                <a:spcPct val="110000"/>
              </a:lnSpc>
              <a:buFont typeface="Wingdings" charset="2"/>
              <a:buChar char="§"/>
            </a:pPr>
            <a:r>
              <a:rPr lang="en-US" sz="2400" dirty="0" smtClean="0"/>
              <a:t>Metals</a:t>
            </a:r>
            <a:endParaRPr lang="en-US" sz="2400" dirty="0"/>
          </a:p>
          <a:p>
            <a:pPr lvl="1">
              <a:lnSpc>
                <a:spcPct val="110000"/>
              </a:lnSpc>
              <a:buFont typeface="Wingdings" charset="2"/>
              <a:buChar char="§"/>
            </a:pPr>
            <a:r>
              <a:rPr lang="en-US" sz="2400" dirty="0"/>
              <a:t>Electronic / Optical / </a:t>
            </a:r>
            <a:r>
              <a:rPr lang="en-US" sz="2400" dirty="0" smtClean="0"/>
              <a:t>Semiconductors</a:t>
            </a:r>
            <a:endParaRPr lang="en-US" sz="2400" dirty="0"/>
          </a:p>
          <a:p>
            <a:pPr lvl="1">
              <a:lnSpc>
                <a:spcPct val="110000"/>
              </a:lnSpc>
              <a:buFont typeface="Wingdings" charset="2"/>
              <a:buChar char="§"/>
            </a:pPr>
            <a:r>
              <a:rPr lang="en-US" sz="2400" dirty="0"/>
              <a:t>Polymers/ </a:t>
            </a:r>
            <a:r>
              <a:rPr lang="en-US" sz="2400" dirty="0" smtClean="0"/>
              <a:t>Plastics</a:t>
            </a:r>
          </a:p>
          <a:p>
            <a:pPr marL="0" indent="0">
              <a:buNone/>
            </a:pPr>
            <a:r>
              <a:rPr lang="en-US" dirty="0" smtClean="0"/>
              <a:t/>
            </a:r>
            <a:br>
              <a:rPr lang="en-US" dirty="0" smtClean="0"/>
            </a:br>
            <a:endParaRPr lang="en-US" sz="2000" dirty="0"/>
          </a:p>
        </p:txBody>
      </p:sp>
    </p:spTree>
    <p:extLst>
      <p:ext uri="{BB962C8B-B14F-4D97-AF65-F5344CB8AC3E}">
        <p14:creationId xmlns:p14="http://schemas.microsoft.com/office/powerpoint/2010/main" val="10685416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000"/>
            <a:ext cx="7886700" cy="2290620"/>
          </a:xfrm>
        </p:spPr>
        <p:txBody>
          <a:bodyPr>
            <a:normAutofit/>
          </a:bodyPr>
          <a:lstStyle/>
          <a:p>
            <a:pPr marL="0" lvl="0" indent="0">
              <a:buNone/>
            </a:pPr>
            <a:r>
              <a:rPr lang="en-US" sz="2600" dirty="0" smtClean="0">
                <a:solidFill>
                  <a:srgbClr val="000000"/>
                </a:solidFill>
              </a:rPr>
              <a:t>New Structure: Two questions</a:t>
            </a:r>
            <a:endParaRPr lang="en-US" sz="2600" dirty="0">
              <a:solidFill>
                <a:srgbClr val="000000"/>
              </a:solidFill>
            </a:endParaRPr>
          </a:p>
          <a:p>
            <a:pPr lvl="1">
              <a:lnSpc>
                <a:spcPct val="160000"/>
              </a:lnSpc>
              <a:buFont typeface="Wingdings" charset="2"/>
              <a:buChar char="§"/>
            </a:pPr>
            <a:r>
              <a:rPr lang="en-US" sz="2400" b="1" dirty="0">
                <a:solidFill>
                  <a:srgbClr val="000000"/>
                </a:solidFill>
              </a:rPr>
              <a:t>Why did </a:t>
            </a:r>
            <a:r>
              <a:rPr lang="en-US" sz="2400" b="1" dirty="0" smtClean="0">
                <a:solidFill>
                  <a:srgbClr val="000000"/>
                </a:solidFill>
              </a:rPr>
              <a:t>this material </a:t>
            </a:r>
            <a:r>
              <a:rPr lang="en-US" sz="2400" b="1" dirty="0">
                <a:solidFill>
                  <a:srgbClr val="000000"/>
                </a:solidFill>
              </a:rPr>
              <a:t>break/fail/melt/catch fire?</a:t>
            </a:r>
          </a:p>
          <a:p>
            <a:pPr lvl="1">
              <a:lnSpc>
                <a:spcPct val="160000"/>
              </a:lnSpc>
              <a:buFont typeface="Wingdings" charset="2"/>
              <a:buChar char="§"/>
            </a:pPr>
            <a:r>
              <a:rPr lang="en-US" sz="2400" b="1" dirty="0">
                <a:solidFill>
                  <a:srgbClr val="000000"/>
                </a:solidFill>
              </a:rPr>
              <a:t>How could we pick a better material for the job?</a:t>
            </a:r>
          </a:p>
          <a:p>
            <a:pPr marL="0" lvl="0" indent="0">
              <a:buNone/>
            </a:pPr>
            <a:endParaRPr lang="en-US" sz="1300" dirty="0">
              <a:solidFill>
                <a:srgbClr val="000000"/>
              </a:solidFill>
            </a:endParaRPr>
          </a:p>
          <a:p>
            <a:pPr marL="0" indent="0">
              <a:lnSpc>
                <a:spcPct val="100000"/>
              </a:lnSpc>
              <a:buNone/>
            </a:pPr>
            <a:endParaRPr lang="en-US" dirty="0"/>
          </a:p>
        </p:txBody>
      </p:sp>
      <p:sp>
        <p:nvSpPr>
          <p:cNvPr id="4" name="TextBox 3"/>
          <p:cNvSpPr txBox="1"/>
          <p:nvPr/>
        </p:nvSpPr>
        <p:spPr>
          <a:xfrm>
            <a:off x="2089865" y="3332828"/>
            <a:ext cx="5342260" cy="2308324"/>
          </a:xfrm>
          <a:prstGeom prst="rect">
            <a:avLst/>
          </a:prstGeom>
          <a:noFill/>
        </p:spPr>
        <p:txBody>
          <a:bodyPr wrap="square" rtlCol="0">
            <a:spAutoFit/>
          </a:bodyPr>
          <a:lstStyle/>
          <a:p>
            <a:pPr lvl="0" algn="ctr"/>
            <a:r>
              <a:rPr lang="en-US" dirty="0" smtClean="0">
                <a:solidFill>
                  <a:prstClr val="black"/>
                </a:solidFill>
              </a:rPr>
              <a:t>The </a:t>
            </a:r>
            <a:r>
              <a:rPr lang="en-US" dirty="0">
                <a:solidFill>
                  <a:prstClr val="black"/>
                </a:solidFill>
              </a:rPr>
              <a:t>classes of materials can still be the “chunks” that become the modules - but now they are organized around answering the same two essential questions. </a:t>
            </a:r>
          </a:p>
          <a:p>
            <a:pPr lvl="0"/>
            <a:endParaRPr lang="en-US" dirty="0">
              <a:solidFill>
                <a:prstClr val="black"/>
              </a:solidFill>
            </a:endParaRPr>
          </a:p>
          <a:p>
            <a:pPr lvl="0" algn="ctr"/>
            <a:r>
              <a:rPr lang="en-US" dirty="0" smtClean="0">
                <a:solidFill>
                  <a:prstClr val="black"/>
                </a:solidFill>
              </a:rPr>
              <a:t>Answering </a:t>
            </a:r>
            <a:r>
              <a:rPr lang="en-US" dirty="0">
                <a:solidFill>
                  <a:prstClr val="black"/>
                </a:solidFill>
              </a:rPr>
              <a:t>both questions </a:t>
            </a:r>
            <a:r>
              <a:rPr lang="en-US" dirty="0" smtClean="0">
                <a:solidFill>
                  <a:prstClr val="black"/>
                </a:solidFill>
              </a:rPr>
              <a:t>motivates students </a:t>
            </a:r>
            <a:r>
              <a:rPr lang="en-US" dirty="0">
                <a:solidFill>
                  <a:prstClr val="black"/>
                </a:solidFill>
              </a:rPr>
              <a:t>to want and need to understand the underlying science of each class of material.</a:t>
            </a:r>
          </a:p>
          <a:p>
            <a:endParaRPr lang="en-US" dirty="0"/>
          </a:p>
        </p:txBody>
      </p:sp>
      <p:sp>
        <p:nvSpPr>
          <p:cNvPr id="6" name="Title 1"/>
          <p:cNvSpPr>
            <a:spLocks noGrp="1"/>
          </p:cNvSpPr>
          <p:nvPr>
            <p:ph type="title"/>
          </p:nvPr>
        </p:nvSpPr>
        <p:spPr>
          <a:xfrm>
            <a:off x="439196" y="-11600"/>
            <a:ext cx="7886700" cy="1325563"/>
          </a:xfrm>
        </p:spPr>
        <p:txBody>
          <a:bodyPr>
            <a:normAutofit/>
          </a:bodyPr>
          <a:lstStyle/>
          <a:p>
            <a:pPr algn="l"/>
            <a:r>
              <a:rPr lang="en-US" sz="3600" b="1" dirty="0" smtClean="0">
                <a:latin typeface="+mn-lt"/>
              </a:rPr>
              <a:t>Introduction to Materials Engineering</a:t>
            </a:r>
            <a:endParaRPr lang="en-US" sz="3600" b="1" dirty="0">
              <a:latin typeface="+mn-lt"/>
            </a:endParaRPr>
          </a:p>
        </p:txBody>
      </p:sp>
    </p:spTree>
    <p:extLst>
      <p:ext uri="{BB962C8B-B14F-4D97-AF65-F5344CB8AC3E}">
        <p14:creationId xmlns:p14="http://schemas.microsoft.com/office/powerpoint/2010/main" val="41210247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886700" cy="609599"/>
          </a:xfrm>
        </p:spPr>
        <p:txBody>
          <a:bodyPr>
            <a:normAutofit fontScale="90000"/>
          </a:bodyPr>
          <a:lstStyle/>
          <a:p>
            <a:r>
              <a:rPr lang="en-US" sz="4000" b="1" dirty="0">
                <a:latin typeface="+mn-lt"/>
              </a:rPr>
              <a:t>C</a:t>
            </a:r>
            <a:r>
              <a:rPr lang="en-US" sz="4000" b="1" dirty="0" smtClean="0">
                <a:latin typeface="+mn-lt"/>
              </a:rPr>
              <a:t>hunking your own course </a:t>
            </a:r>
            <a:r>
              <a:rPr lang="en-US" sz="3600" dirty="0" smtClean="0"/>
              <a:t/>
            </a:r>
            <a:br>
              <a:rPr lang="en-US" sz="3600" dirty="0" smtClean="0"/>
            </a:br>
            <a:endParaRPr lang="en-US" sz="2800" dirty="0">
              <a:latin typeface="+mn-lt"/>
            </a:endParaRPr>
          </a:p>
        </p:txBody>
      </p:sp>
      <p:sp>
        <p:nvSpPr>
          <p:cNvPr id="3" name="Content Placeholder 2"/>
          <p:cNvSpPr>
            <a:spLocks noGrp="1"/>
          </p:cNvSpPr>
          <p:nvPr>
            <p:ph idx="1"/>
          </p:nvPr>
        </p:nvSpPr>
        <p:spPr>
          <a:xfrm>
            <a:off x="685800" y="1229652"/>
            <a:ext cx="7886700" cy="4809512"/>
          </a:xfrm>
        </p:spPr>
        <p:txBody>
          <a:bodyPr>
            <a:normAutofit fontScale="92500" lnSpcReduction="10000"/>
          </a:bodyPr>
          <a:lstStyle/>
          <a:p>
            <a:pPr>
              <a:lnSpc>
                <a:spcPct val="110000"/>
              </a:lnSpc>
              <a:spcAft>
                <a:spcPts val="1200"/>
              </a:spcAft>
            </a:pPr>
            <a:r>
              <a:rPr lang="en-US" sz="2600" dirty="0" smtClean="0">
                <a:solidFill>
                  <a:srgbClr val="000000"/>
                </a:solidFill>
              </a:rPr>
              <a:t>Are there </a:t>
            </a:r>
            <a:r>
              <a:rPr lang="en-US" sz="2600" b="1" dirty="0" smtClean="0">
                <a:solidFill>
                  <a:srgbClr val="000000"/>
                </a:solidFill>
              </a:rPr>
              <a:t>Essential </a:t>
            </a:r>
            <a:r>
              <a:rPr lang="en-US" sz="2600" b="1" dirty="0">
                <a:solidFill>
                  <a:srgbClr val="000000"/>
                </a:solidFill>
              </a:rPr>
              <a:t>Q</a:t>
            </a:r>
            <a:r>
              <a:rPr lang="en-US" sz="2600" b="1" dirty="0" smtClean="0">
                <a:solidFill>
                  <a:srgbClr val="000000"/>
                </a:solidFill>
              </a:rPr>
              <a:t>uestions </a:t>
            </a:r>
            <a:r>
              <a:rPr lang="en-US" sz="2600" dirty="0" smtClean="0">
                <a:solidFill>
                  <a:srgbClr val="000000"/>
                </a:solidFill>
              </a:rPr>
              <a:t>that your course tries to answer?</a:t>
            </a:r>
            <a:endParaRPr lang="en-US" sz="2600" dirty="0">
              <a:solidFill>
                <a:srgbClr val="000000"/>
              </a:solidFill>
            </a:endParaRPr>
          </a:p>
          <a:p>
            <a:pPr>
              <a:lnSpc>
                <a:spcPct val="110000"/>
              </a:lnSpc>
              <a:spcAft>
                <a:spcPts val="1200"/>
              </a:spcAft>
            </a:pPr>
            <a:r>
              <a:rPr lang="en-US" sz="2600" dirty="0" smtClean="0">
                <a:solidFill>
                  <a:srgbClr val="000000"/>
                </a:solidFill>
              </a:rPr>
              <a:t>Are there </a:t>
            </a:r>
            <a:r>
              <a:rPr lang="en-US" sz="2600" b="1" dirty="0" smtClean="0">
                <a:solidFill>
                  <a:srgbClr val="000000"/>
                </a:solidFill>
              </a:rPr>
              <a:t>Major </a:t>
            </a:r>
            <a:r>
              <a:rPr lang="en-US" sz="2600" b="1" dirty="0">
                <a:solidFill>
                  <a:srgbClr val="000000"/>
                </a:solidFill>
              </a:rPr>
              <a:t>P</a:t>
            </a:r>
            <a:r>
              <a:rPr lang="en-US" sz="2600" b="1" dirty="0" smtClean="0">
                <a:solidFill>
                  <a:srgbClr val="000000"/>
                </a:solidFill>
              </a:rPr>
              <a:t>rinciples </a:t>
            </a:r>
            <a:r>
              <a:rPr lang="en-US" sz="2600" dirty="0" smtClean="0">
                <a:solidFill>
                  <a:srgbClr val="000000"/>
                </a:solidFill>
              </a:rPr>
              <a:t>around which your course could be organized?</a:t>
            </a:r>
            <a:endParaRPr lang="en-US" sz="2600" dirty="0">
              <a:solidFill>
                <a:srgbClr val="000000"/>
              </a:solidFill>
            </a:endParaRPr>
          </a:p>
          <a:p>
            <a:pPr>
              <a:lnSpc>
                <a:spcPct val="110000"/>
              </a:lnSpc>
              <a:spcAft>
                <a:spcPts val="1200"/>
              </a:spcAft>
            </a:pPr>
            <a:r>
              <a:rPr lang="en-US" sz="2600" dirty="0" smtClean="0">
                <a:solidFill>
                  <a:srgbClr val="000000"/>
                </a:solidFill>
              </a:rPr>
              <a:t>Are there </a:t>
            </a:r>
            <a:r>
              <a:rPr lang="en-US" sz="2600" b="1" dirty="0" smtClean="0">
                <a:solidFill>
                  <a:srgbClr val="000000"/>
                </a:solidFill>
              </a:rPr>
              <a:t>Big </a:t>
            </a:r>
            <a:r>
              <a:rPr lang="en-US" sz="2600" b="1" dirty="0">
                <a:solidFill>
                  <a:srgbClr val="000000"/>
                </a:solidFill>
              </a:rPr>
              <a:t>I</a:t>
            </a:r>
            <a:r>
              <a:rPr lang="en-US" sz="2600" b="1" dirty="0" smtClean="0">
                <a:solidFill>
                  <a:srgbClr val="000000"/>
                </a:solidFill>
              </a:rPr>
              <a:t>deas </a:t>
            </a:r>
            <a:r>
              <a:rPr lang="en-US" sz="2600" dirty="0" smtClean="0">
                <a:solidFill>
                  <a:srgbClr val="000000"/>
                </a:solidFill>
              </a:rPr>
              <a:t>that</a:t>
            </a:r>
            <a:r>
              <a:rPr lang="en-US" sz="2600" dirty="0">
                <a:solidFill>
                  <a:srgbClr val="000000"/>
                </a:solidFill>
              </a:rPr>
              <a:t> </a:t>
            </a:r>
            <a:r>
              <a:rPr lang="en-US" sz="2600" dirty="0" smtClean="0">
                <a:solidFill>
                  <a:srgbClr val="000000"/>
                </a:solidFill>
              </a:rPr>
              <a:t>inform every element of your course?</a:t>
            </a:r>
            <a:endParaRPr lang="en-US" sz="2600" dirty="0">
              <a:solidFill>
                <a:srgbClr val="000000"/>
              </a:solidFill>
            </a:endParaRPr>
          </a:p>
          <a:p>
            <a:pPr>
              <a:lnSpc>
                <a:spcPct val="110000"/>
              </a:lnSpc>
              <a:spcAft>
                <a:spcPts val="1200"/>
              </a:spcAft>
            </a:pPr>
            <a:r>
              <a:rPr lang="en-US" sz="2600" dirty="0" smtClean="0">
                <a:solidFill>
                  <a:srgbClr val="000000"/>
                </a:solidFill>
              </a:rPr>
              <a:t>Can you use </a:t>
            </a:r>
            <a:r>
              <a:rPr lang="en-US" sz="2600" b="1" dirty="0">
                <a:solidFill>
                  <a:srgbClr val="000000"/>
                </a:solidFill>
              </a:rPr>
              <a:t>P</a:t>
            </a:r>
            <a:r>
              <a:rPr lang="en-US" sz="2600" b="1" dirty="0" smtClean="0">
                <a:solidFill>
                  <a:srgbClr val="000000"/>
                </a:solidFill>
              </a:rPr>
              <a:t>erspectives or Contextual </a:t>
            </a:r>
            <a:r>
              <a:rPr lang="en-US" sz="2600" b="1" dirty="0">
                <a:solidFill>
                  <a:srgbClr val="000000"/>
                </a:solidFill>
              </a:rPr>
              <a:t>F</a:t>
            </a:r>
            <a:r>
              <a:rPr lang="en-US" sz="2600" b="1" dirty="0" smtClean="0">
                <a:solidFill>
                  <a:srgbClr val="000000"/>
                </a:solidFill>
              </a:rPr>
              <a:t>actors</a:t>
            </a:r>
            <a:r>
              <a:rPr lang="en-US" sz="2600" dirty="0" smtClean="0">
                <a:solidFill>
                  <a:srgbClr val="000000"/>
                </a:solidFill>
              </a:rPr>
              <a:t> to organize your course material?</a:t>
            </a:r>
            <a:endParaRPr lang="en-US" sz="2600" dirty="0">
              <a:solidFill>
                <a:srgbClr val="000000"/>
              </a:solidFill>
            </a:endParaRPr>
          </a:p>
          <a:p>
            <a:pPr>
              <a:lnSpc>
                <a:spcPct val="110000"/>
              </a:lnSpc>
              <a:spcAft>
                <a:spcPts val="1200"/>
              </a:spcAft>
            </a:pPr>
            <a:r>
              <a:rPr lang="en-US" sz="2600" dirty="0" smtClean="0">
                <a:solidFill>
                  <a:srgbClr val="000000"/>
                </a:solidFill>
              </a:rPr>
              <a:t>Can you use </a:t>
            </a:r>
            <a:r>
              <a:rPr lang="en-US" sz="2600" b="1" dirty="0" smtClean="0">
                <a:solidFill>
                  <a:srgbClr val="000000"/>
                </a:solidFill>
              </a:rPr>
              <a:t>Skills or </a:t>
            </a:r>
            <a:r>
              <a:rPr lang="en-US" sz="2600" b="1" dirty="0">
                <a:solidFill>
                  <a:srgbClr val="000000"/>
                </a:solidFill>
              </a:rPr>
              <a:t>L</a:t>
            </a:r>
            <a:r>
              <a:rPr lang="en-US" sz="2600" b="1" dirty="0" smtClean="0">
                <a:solidFill>
                  <a:srgbClr val="000000"/>
                </a:solidFill>
              </a:rPr>
              <a:t>evels or Types of Thinking </a:t>
            </a:r>
            <a:r>
              <a:rPr lang="en-US" sz="2600" dirty="0" smtClean="0">
                <a:solidFill>
                  <a:srgbClr val="000000"/>
                </a:solidFill>
              </a:rPr>
              <a:t>to organize your content</a:t>
            </a:r>
          </a:p>
          <a:p>
            <a:pPr>
              <a:spcAft>
                <a:spcPts val="1200"/>
              </a:spcAft>
            </a:pPr>
            <a:endParaRPr lang="en-US" dirty="0"/>
          </a:p>
          <a:p>
            <a:pPr marL="0" indent="0">
              <a:buNone/>
            </a:pPr>
            <a:endParaRPr lang="en-US" dirty="0"/>
          </a:p>
        </p:txBody>
      </p:sp>
    </p:spTree>
    <p:extLst>
      <p:ext uri="{BB962C8B-B14F-4D97-AF65-F5344CB8AC3E}">
        <p14:creationId xmlns:p14="http://schemas.microsoft.com/office/powerpoint/2010/main" val="20093907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4692"/>
            <a:ext cx="8229600" cy="1143000"/>
          </a:xfrm>
        </p:spPr>
        <p:txBody>
          <a:bodyPr>
            <a:normAutofit fontScale="90000"/>
          </a:bodyPr>
          <a:lstStyle/>
          <a:p>
            <a:r>
              <a:rPr lang="en-US" b="1" dirty="0" smtClean="0"/>
              <a:t>Chunking </a:t>
            </a:r>
            <a:r>
              <a:rPr lang="en-US" b="1" dirty="0"/>
              <a:t/>
            </a:r>
            <a:br>
              <a:rPr lang="en-US" b="1" dirty="0"/>
            </a:br>
            <a:r>
              <a:rPr lang="en-US" b="1" dirty="0" smtClean="0"/>
              <a:t>Card Sort Activity</a:t>
            </a:r>
            <a:br>
              <a:rPr lang="en-US" b="1" dirty="0" smtClean="0"/>
            </a:br>
            <a:r>
              <a:rPr lang="en-US" sz="3600" dirty="0" smtClean="0"/>
              <a:t/>
            </a:r>
            <a:br>
              <a:rPr lang="en-US" sz="3600" dirty="0" smtClean="0"/>
            </a:br>
            <a:r>
              <a:rPr lang="en-US" sz="2700" dirty="0" smtClean="0"/>
              <a:t>20 + 10  minutes</a:t>
            </a:r>
            <a:endParaRPr lang="en-US" sz="2700" dirty="0"/>
          </a:p>
        </p:txBody>
      </p:sp>
    </p:spTree>
    <p:extLst>
      <p:ext uri="{BB962C8B-B14F-4D97-AF65-F5344CB8AC3E}">
        <p14:creationId xmlns:p14="http://schemas.microsoft.com/office/powerpoint/2010/main" val="15335863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arning_sign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09" y="302870"/>
            <a:ext cx="8304828" cy="6114170"/>
          </a:xfrm>
          <a:prstGeom prst="rect">
            <a:avLst/>
          </a:prstGeom>
        </p:spPr>
      </p:pic>
      <p:sp>
        <p:nvSpPr>
          <p:cNvPr id="7" name="TextBox 6"/>
          <p:cNvSpPr txBox="1"/>
          <p:nvPr/>
        </p:nvSpPr>
        <p:spPr>
          <a:xfrm>
            <a:off x="759342" y="2728081"/>
            <a:ext cx="7566521" cy="3416320"/>
          </a:xfrm>
          <a:prstGeom prst="rect">
            <a:avLst/>
          </a:prstGeom>
          <a:noFill/>
        </p:spPr>
        <p:txBody>
          <a:bodyPr wrap="square" rtlCol="0">
            <a:spAutoFit/>
          </a:bodyPr>
          <a:lstStyle/>
          <a:p>
            <a:pPr algn="ctr"/>
            <a:r>
              <a:rPr lang="en-US" sz="5400" b="1" dirty="0" smtClean="0"/>
              <a:t>Team-Based Learning must be carefully implemented for best results!</a:t>
            </a:r>
            <a:endParaRPr lang="en-US" sz="5400" b="1" dirty="0"/>
          </a:p>
        </p:txBody>
      </p:sp>
    </p:spTree>
    <p:extLst>
      <p:ext uri="{BB962C8B-B14F-4D97-AF65-F5344CB8AC3E}">
        <p14:creationId xmlns:p14="http://schemas.microsoft.com/office/powerpoint/2010/main" val="38021264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8986"/>
            <a:ext cx="8229600" cy="1143000"/>
          </a:xfrm>
        </p:spPr>
        <p:txBody>
          <a:bodyPr>
            <a:normAutofit/>
          </a:bodyPr>
          <a:lstStyle/>
          <a:p>
            <a:r>
              <a:rPr lang="en-US" sz="4800" b="1" dirty="0" smtClean="0"/>
              <a:t>Be Very Organized</a:t>
            </a:r>
            <a:endParaRPr lang="en-US" sz="4800" b="1" dirty="0"/>
          </a:p>
        </p:txBody>
      </p:sp>
      <p:sp>
        <p:nvSpPr>
          <p:cNvPr id="3" name="Content Placeholder 2"/>
          <p:cNvSpPr>
            <a:spLocks noGrp="1"/>
          </p:cNvSpPr>
          <p:nvPr>
            <p:ph idx="1"/>
          </p:nvPr>
        </p:nvSpPr>
        <p:spPr>
          <a:xfrm>
            <a:off x="1412669" y="2842641"/>
            <a:ext cx="6221452" cy="4525963"/>
          </a:xfrm>
        </p:spPr>
        <p:txBody>
          <a:bodyPr/>
          <a:lstStyle/>
          <a:p>
            <a:pPr marL="0" indent="0" algn="ctr">
              <a:buNone/>
            </a:pPr>
            <a:r>
              <a:rPr lang="en-US" dirty="0" smtClean="0"/>
              <a:t>TBL is not a last minute pedagogy </a:t>
            </a:r>
          </a:p>
          <a:p>
            <a:pPr marL="0" indent="0" algn="ctr">
              <a:buNone/>
            </a:pPr>
            <a:r>
              <a:rPr lang="en-US" dirty="0" smtClean="0"/>
              <a:t>give yourself the gift of time</a:t>
            </a:r>
          </a:p>
          <a:p>
            <a:endParaRPr lang="en-US" dirty="0"/>
          </a:p>
        </p:txBody>
      </p:sp>
      <p:pic>
        <p:nvPicPr>
          <p:cNvPr id="4" name="Picture 3" descr="Screen Shot 2017-04-21 at 12.38.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67415"/>
          </a:xfrm>
          <a:prstGeom prst="rect">
            <a:avLst/>
          </a:prstGeom>
        </p:spPr>
      </p:pic>
    </p:spTree>
    <p:extLst>
      <p:ext uri="{BB962C8B-B14F-4D97-AF65-F5344CB8AC3E}">
        <p14:creationId xmlns:p14="http://schemas.microsoft.com/office/powerpoint/2010/main" val="26004768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2432</TotalTime>
  <Words>865</Words>
  <Application>Microsoft Macintosh PowerPoint</Application>
  <PresentationFormat>On-screen Show (4:3)</PresentationFormat>
  <Paragraphs>117</Paragraphs>
  <Slides>29</Slides>
  <Notes>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4-7 modules</vt:lpstr>
      <vt:lpstr>Introduction to Materials Engineering</vt:lpstr>
      <vt:lpstr>Introduction to Materials Engineering</vt:lpstr>
      <vt:lpstr>Chunking your own course  </vt:lpstr>
      <vt:lpstr>Chunking  Card Sort Activity  20 + 10  minutes</vt:lpstr>
      <vt:lpstr>PowerPoint Presentation</vt:lpstr>
      <vt:lpstr>Be Very Organized</vt:lpstr>
      <vt:lpstr>“Plans are useless, but planning is indispensable”</vt:lpstr>
      <vt:lpstr>PowerPoint Presentation</vt:lpstr>
      <vt:lpstr>PowerPoint Presentation</vt:lpstr>
      <vt:lpstr>Sell your Rationales</vt:lpstr>
      <vt:lpstr>Expect Resistance</vt:lpstr>
      <vt:lpstr>“I have great resistance for the first couple of weeks, until they realize how much they are learning.”</vt:lpstr>
      <vt:lpstr>“The challenge is figuring out how to pitch the course and then managing the pushback, the resistance, and knowing in advance that the resistance is coming and there’s nothing wrong with it—it takes you two or three rounds to get to the point where you say, yeah, that’s okay.”</vt:lpstr>
      <vt:lpstr>Start Well</vt:lpstr>
      <vt:lpstr>Tasks for First Day of Class</vt:lpstr>
      <vt:lpstr>Gary Smith First Day Questions</vt:lpstr>
      <vt:lpstr>“After the first couple of activities, at the end of the class, I try to save a few minutes to help students realize how much they have learned and to sort of translate what they just did into what a lecture could have looked like, so that they can see that all of the information that could have been in that lecture is what came up in their conversations.”</vt:lpstr>
      <vt:lpstr>Last Advice</vt:lpstr>
      <vt:lpstr>Build your Support Network</vt:lpstr>
      <vt:lpstr>PowerPoint Presentation</vt:lpstr>
      <vt:lpstr>Last Review of  Road Ahead</vt:lpstr>
      <vt:lpstr>PowerPoint Presentation</vt:lpstr>
      <vt:lpstr>“What do I see when TBL is implemented well? Students excited about learning, and faculty falling in love with teaching. Lots of energy in the room. Lots of engagement. The way learning should be.”</vt:lpstr>
      <vt:lpstr>“The rewards are incredible. The energy in the classroom is phenomenal, and the feedback we’ve gotten from faculty is sky-high in terms of preference for TBL and not wanting to go back to lectures.”</vt:lpstr>
      <vt:lpstr>Clearing the  Parking Lot</vt:lpstr>
      <vt:lpstr>Thank You</vt:lpstr>
    </vt:vector>
  </TitlesOfParts>
  <Company>Univ. of British 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Sibley</dc:creator>
  <cp:lastModifiedBy>James Sibley</cp:lastModifiedBy>
  <cp:revision>77</cp:revision>
  <cp:lastPrinted>2015-10-02T20:30:42Z</cp:lastPrinted>
  <dcterms:created xsi:type="dcterms:W3CDTF">2013-12-22T13:31:27Z</dcterms:created>
  <dcterms:modified xsi:type="dcterms:W3CDTF">2017-04-21T19:45:00Z</dcterms:modified>
</cp:coreProperties>
</file>