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100"/>
  </p:notesMasterIdLst>
  <p:handoutMasterIdLst>
    <p:handoutMasterId r:id="rId101"/>
  </p:handoutMasterIdLst>
  <p:sldIdLst>
    <p:sldId id="1414" r:id="rId2"/>
    <p:sldId id="1408" r:id="rId3"/>
    <p:sldId id="1277" r:id="rId4"/>
    <p:sldId id="1278" r:id="rId5"/>
    <p:sldId id="1175" r:id="rId6"/>
    <p:sldId id="1176" r:id="rId7"/>
    <p:sldId id="1177" r:id="rId8"/>
    <p:sldId id="1178" r:id="rId9"/>
    <p:sldId id="1179" r:id="rId10"/>
    <p:sldId id="1180" r:id="rId11"/>
    <p:sldId id="1181" r:id="rId12"/>
    <p:sldId id="1182" r:id="rId13"/>
    <p:sldId id="1183" r:id="rId14"/>
    <p:sldId id="1184" r:id="rId15"/>
    <p:sldId id="1185" r:id="rId16"/>
    <p:sldId id="1186" r:id="rId17"/>
    <p:sldId id="1187" r:id="rId18"/>
    <p:sldId id="1188" r:id="rId19"/>
    <p:sldId id="1189" r:id="rId20"/>
    <p:sldId id="1190" r:id="rId21"/>
    <p:sldId id="1409" r:id="rId22"/>
    <p:sldId id="1290" r:id="rId23"/>
    <p:sldId id="1291" r:id="rId24"/>
    <p:sldId id="1292" r:id="rId25"/>
    <p:sldId id="1293" r:id="rId26"/>
    <p:sldId id="1294" r:id="rId27"/>
    <p:sldId id="1295" r:id="rId28"/>
    <p:sldId id="1296" r:id="rId29"/>
    <p:sldId id="1297" r:id="rId30"/>
    <p:sldId id="1298" r:id="rId31"/>
    <p:sldId id="1299" r:id="rId32"/>
    <p:sldId id="1300" r:id="rId33"/>
    <p:sldId id="1301" r:id="rId34"/>
    <p:sldId id="1302" r:id="rId35"/>
    <p:sldId id="1303" r:id="rId36"/>
    <p:sldId id="1304" r:id="rId37"/>
    <p:sldId id="1305" r:id="rId38"/>
    <p:sldId id="1306" r:id="rId39"/>
    <p:sldId id="1307" r:id="rId40"/>
    <p:sldId id="1308" r:id="rId41"/>
    <p:sldId id="1309" r:id="rId42"/>
    <p:sldId id="1310" r:id="rId43"/>
    <p:sldId id="1311" r:id="rId44"/>
    <p:sldId id="1410" r:id="rId45"/>
    <p:sldId id="1330" r:id="rId46"/>
    <p:sldId id="1331" r:id="rId47"/>
    <p:sldId id="1332" r:id="rId48"/>
    <p:sldId id="1333" r:id="rId49"/>
    <p:sldId id="1334" r:id="rId50"/>
    <p:sldId id="1335" r:id="rId51"/>
    <p:sldId id="1336" r:id="rId52"/>
    <p:sldId id="1337" r:id="rId53"/>
    <p:sldId id="1338" r:id="rId54"/>
    <p:sldId id="1339" r:id="rId55"/>
    <p:sldId id="1340" r:id="rId56"/>
    <p:sldId id="1341" r:id="rId57"/>
    <p:sldId id="1342" r:id="rId58"/>
    <p:sldId id="1343" r:id="rId59"/>
    <p:sldId id="1411" r:id="rId60"/>
    <p:sldId id="1366" r:id="rId61"/>
    <p:sldId id="1367" r:id="rId62"/>
    <p:sldId id="1368" r:id="rId63"/>
    <p:sldId id="1369" r:id="rId64"/>
    <p:sldId id="1370" r:id="rId65"/>
    <p:sldId id="1371" r:id="rId66"/>
    <p:sldId id="1372" r:id="rId67"/>
    <p:sldId id="1373" r:id="rId68"/>
    <p:sldId id="1374" r:id="rId69"/>
    <p:sldId id="1375" r:id="rId70"/>
    <p:sldId id="1412" r:id="rId71"/>
    <p:sldId id="1413" r:id="rId72"/>
    <p:sldId id="1415" r:id="rId73"/>
    <p:sldId id="1416" r:id="rId74"/>
    <p:sldId id="1418" r:id="rId75"/>
    <p:sldId id="1419" r:id="rId76"/>
    <p:sldId id="1420" r:id="rId77"/>
    <p:sldId id="1421" r:id="rId78"/>
    <p:sldId id="1422" r:id="rId79"/>
    <p:sldId id="1423" r:id="rId80"/>
    <p:sldId id="1424" r:id="rId81"/>
    <p:sldId id="1425" r:id="rId82"/>
    <p:sldId id="1426" r:id="rId83"/>
    <p:sldId id="1427" r:id="rId84"/>
    <p:sldId id="1428" r:id="rId85"/>
    <p:sldId id="1429" r:id="rId86"/>
    <p:sldId id="1430" r:id="rId87"/>
    <p:sldId id="1431" r:id="rId88"/>
    <p:sldId id="1432" r:id="rId89"/>
    <p:sldId id="1433" r:id="rId90"/>
    <p:sldId id="1434" r:id="rId91"/>
    <p:sldId id="1435" r:id="rId92"/>
    <p:sldId id="1436" r:id="rId93"/>
    <p:sldId id="1438" r:id="rId94"/>
    <p:sldId id="1440" r:id="rId95"/>
    <p:sldId id="1441" r:id="rId96"/>
    <p:sldId id="1442" r:id="rId97"/>
    <p:sldId id="1437" r:id="rId98"/>
    <p:sldId id="1439"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0000" autoAdjust="0"/>
  </p:normalViewPr>
  <p:slideViewPr>
    <p:cSldViewPr>
      <p:cViewPr varScale="1">
        <p:scale>
          <a:sx n="160" d="100"/>
          <a:sy n="160" d="100"/>
        </p:scale>
        <p:origin x="-624" y="-112"/>
      </p:cViewPr>
      <p:guideLst>
        <p:guide orient="horz" pos="2160"/>
        <p:guide pos="2880"/>
      </p:guideLst>
    </p:cSldViewPr>
  </p:slideViewPr>
  <p:outlineViewPr>
    <p:cViewPr>
      <p:scale>
        <a:sx n="33" d="100"/>
        <a:sy n="33" d="100"/>
      </p:scale>
      <p:origin x="48" y="44400"/>
    </p:cViewPr>
  </p:outlineViewPr>
  <p:notesTextViewPr>
    <p:cViewPr>
      <p:scale>
        <a:sx n="100" d="100"/>
        <a:sy n="100" d="100"/>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8A410A-DCBC-4654-BC80-D2689C9AC015}" type="datetimeFigureOut">
              <a:rPr lang="en-US" smtClean="0"/>
              <a:pPr/>
              <a:t>17-05-11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01CBB2-CDE0-46C3-BCB4-C9D31B4745A8}" type="slidenum">
              <a:rPr lang="en-US" smtClean="0"/>
              <a:pPr/>
              <a:t>‹#›</a:t>
            </a:fld>
            <a:endParaRPr lang="en-US"/>
          </a:p>
        </p:txBody>
      </p:sp>
    </p:spTree>
    <p:extLst>
      <p:ext uri="{BB962C8B-B14F-4D97-AF65-F5344CB8AC3E}">
        <p14:creationId xmlns:p14="http://schemas.microsoft.com/office/powerpoint/2010/main" val="315906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256ADA-032C-4973-ADEC-8DC2A318DC84}" type="datetimeFigureOut">
              <a:rPr lang="en-US" smtClean="0"/>
              <a:pPr/>
              <a:t>17-05-11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D9E1BD-2904-4E2F-B21E-6C2021C8EB71}" type="slidenum">
              <a:rPr lang="en-US" smtClean="0"/>
              <a:pPr/>
              <a:t>‹#›</a:t>
            </a:fld>
            <a:endParaRPr lang="en-US"/>
          </a:p>
        </p:txBody>
      </p:sp>
    </p:spTree>
    <p:extLst>
      <p:ext uri="{BB962C8B-B14F-4D97-AF65-F5344CB8AC3E}">
        <p14:creationId xmlns:p14="http://schemas.microsoft.com/office/powerpoint/2010/main" val="41639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0105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6581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56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0690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2658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4903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6662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56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0690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2658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4903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5040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1427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7258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72600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4544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0406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63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234832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01054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65817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564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06904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26583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49032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14271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66628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972583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26001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145442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663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3483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01054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65817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564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50690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72583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326583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749032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266628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2348321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901054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65817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9564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50690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26001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3265835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749032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895552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517672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266628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There is more in your Notebooks:</a:t>
            </a:r>
            <a:r>
              <a:rPr lang="en-US" b="1" baseline="0" dirty="0" smtClean="0"/>
              <a:t> look at Team Application Task Section</a:t>
            </a:r>
            <a:endParaRPr lang="en-US" b="1" dirty="0"/>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658015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pPr/>
              <a:t>97</a:t>
            </a:fld>
            <a:endParaRPr lang="en-US"/>
          </a:p>
        </p:txBody>
      </p:sp>
    </p:spTree>
    <p:extLst>
      <p:ext uri="{BB962C8B-B14F-4D97-AF65-F5344CB8AC3E}">
        <p14:creationId xmlns:p14="http://schemas.microsoft.com/office/powerpoint/2010/main" val="367419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4544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6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483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1DF0D-C69C-4FF6-9D52-D4402116F166}" type="datetimeFigureOut">
              <a:rPr lang="en-US" smtClean="0"/>
              <a:pPr/>
              <a:t>17-05-11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903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1DF0D-C69C-4FF6-9D52-D4402116F166}" type="datetimeFigureOut">
              <a:rPr lang="en-US" smtClean="0"/>
              <a:pPr/>
              <a:t>17-05-11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11919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1DF0D-C69C-4FF6-9D52-D4402116F166}" type="datetimeFigureOut">
              <a:rPr lang="en-US" smtClean="0"/>
              <a:pPr/>
              <a:t>17-05-11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5498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1DF0D-C69C-4FF6-9D52-D4402116F166}" type="datetimeFigureOut">
              <a:rPr lang="en-US" smtClean="0"/>
              <a:pPr/>
              <a:t>17-05-11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19429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1DF0D-C69C-4FF6-9D52-D4402116F166}" type="datetimeFigureOut">
              <a:rPr lang="en-US" smtClean="0"/>
              <a:pPr/>
              <a:t>17-05-11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431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1DF0D-C69C-4FF6-9D52-D4402116F166}" type="datetimeFigureOut">
              <a:rPr lang="en-US" smtClean="0"/>
              <a:pPr/>
              <a:t>17-05-11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86810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1DF0D-C69C-4FF6-9D52-D4402116F166}" type="datetimeFigureOut">
              <a:rPr lang="en-US" smtClean="0"/>
              <a:pPr/>
              <a:t>17-05-11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4712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1DF0D-C69C-4FF6-9D52-D4402116F166}" type="datetimeFigureOut">
              <a:rPr lang="en-US" smtClean="0"/>
              <a:pPr/>
              <a:t>17-05-11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273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1DF0D-C69C-4FF6-9D52-D4402116F166}" type="datetimeFigureOut">
              <a:rPr lang="en-US" smtClean="0"/>
              <a:pPr/>
              <a:t>17-05-11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402025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17-05-11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6256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17-05-11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902030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C1DF0D-C69C-4FF6-9D52-D4402116F166}" type="datetimeFigureOut">
              <a:rPr lang="en-US" smtClean="0"/>
              <a:pPr/>
              <a:t>17-05-11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3C3BB-757F-4F8B-9C37-2B747687C9A5}" type="slidenum">
              <a:rPr lang="en-US" smtClean="0"/>
              <a:pPr/>
              <a:t>‹#›</a:t>
            </a:fld>
            <a:endParaRPr lang="en-US"/>
          </a:p>
        </p:txBody>
      </p:sp>
    </p:spTree>
    <p:extLst>
      <p:ext uri="{BB962C8B-B14F-4D97-AF65-F5344CB8AC3E}">
        <p14:creationId xmlns:p14="http://schemas.microsoft.com/office/powerpoint/2010/main" val="40659749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ry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827994" cy="2971800"/>
          </a:xfrm>
          <a:prstGeom prst="rect">
            <a:avLst/>
          </a:prstGeom>
        </p:spPr>
      </p:pic>
    </p:spTree>
    <p:extLst>
      <p:ext uri="{BB962C8B-B14F-4D97-AF65-F5344CB8AC3E}">
        <p14:creationId xmlns:p14="http://schemas.microsoft.com/office/powerpoint/2010/main" val="266156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4:30</a:t>
            </a:r>
            <a:endParaRPr lang="en-US" sz="14000" b="1" dirty="0"/>
          </a:p>
        </p:txBody>
      </p:sp>
    </p:spTree>
    <p:extLst>
      <p:ext uri="{BB962C8B-B14F-4D97-AF65-F5344CB8AC3E}">
        <p14:creationId xmlns:p14="http://schemas.microsoft.com/office/powerpoint/2010/main" val="3769175193"/>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4:00</a:t>
            </a:r>
            <a:endParaRPr lang="en-US" sz="14000" b="1" dirty="0"/>
          </a:p>
        </p:txBody>
      </p:sp>
    </p:spTree>
    <p:extLst>
      <p:ext uri="{BB962C8B-B14F-4D97-AF65-F5344CB8AC3E}">
        <p14:creationId xmlns:p14="http://schemas.microsoft.com/office/powerpoint/2010/main" val="338311954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3:30</a:t>
            </a:r>
            <a:endParaRPr lang="en-US" sz="14000" b="1" dirty="0"/>
          </a:p>
        </p:txBody>
      </p:sp>
    </p:spTree>
    <p:extLst>
      <p:ext uri="{BB962C8B-B14F-4D97-AF65-F5344CB8AC3E}">
        <p14:creationId xmlns:p14="http://schemas.microsoft.com/office/powerpoint/2010/main" val="173240301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3:00</a:t>
            </a:r>
            <a:endParaRPr lang="en-US" sz="14000" b="1" dirty="0"/>
          </a:p>
        </p:txBody>
      </p:sp>
    </p:spTree>
    <p:extLst>
      <p:ext uri="{BB962C8B-B14F-4D97-AF65-F5344CB8AC3E}">
        <p14:creationId xmlns:p14="http://schemas.microsoft.com/office/powerpoint/2010/main" val="2013725873"/>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2:30</a:t>
            </a:r>
            <a:endParaRPr lang="en-US" sz="14000" b="1" dirty="0"/>
          </a:p>
        </p:txBody>
      </p:sp>
    </p:spTree>
    <p:extLst>
      <p:ext uri="{BB962C8B-B14F-4D97-AF65-F5344CB8AC3E}">
        <p14:creationId xmlns:p14="http://schemas.microsoft.com/office/powerpoint/2010/main" val="165185166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2:00</a:t>
            </a:r>
            <a:endParaRPr lang="en-US" sz="14000" b="1" dirty="0"/>
          </a:p>
        </p:txBody>
      </p:sp>
    </p:spTree>
    <p:extLst>
      <p:ext uri="{BB962C8B-B14F-4D97-AF65-F5344CB8AC3E}">
        <p14:creationId xmlns:p14="http://schemas.microsoft.com/office/powerpoint/2010/main" val="1466711370"/>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1:30</a:t>
            </a:r>
            <a:endParaRPr lang="en-US" sz="14000" b="1" dirty="0"/>
          </a:p>
        </p:txBody>
      </p:sp>
    </p:spTree>
    <p:extLst>
      <p:ext uri="{BB962C8B-B14F-4D97-AF65-F5344CB8AC3E}">
        <p14:creationId xmlns:p14="http://schemas.microsoft.com/office/powerpoint/2010/main" val="397762916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1:00</a:t>
            </a:r>
            <a:endParaRPr lang="en-US" sz="14000" b="1" dirty="0"/>
          </a:p>
        </p:txBody>
      </p:sp>
    </p:spTree>
    <p:extLst>
      <p:ext uri="{BB962C8B-B14F-4D97-AF65-F5344CB8AC3E}">
        <p14:creationId xmlns:p14="http://schemas.microsoft.com/office/powerpoint/2010/main" val="792270618"/>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a:t>
            </a:r>
            <a:endParaRPr lang="en-US" sz="14000" b="1" dirty="0"/>
          </a:p>
        </p:txBody>
      </p:sp>
    </p:spTree>
    <p:extLst>
      <p:ext uri="{BB962C8B-B14F-4D97-AF65-F5344CB8AC3E}">
        <p14:creationId xmlns:p14="http://schemas.microsoft.com/office/powerpoint/2010/main" val="606085908"/>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:15</a:t>
            </a:r>
            <a:endParaRPr lang="en-US" sz="14000" b="1" dirty="0"/>
          </a:p>
        </p:txBody>
      </p:sp>
    </p:spTree>
    <p:extLst>
      <p:ext uri="{BB962C8B-B14F-4D97-AF65-F5344CB8AC3E}">
        <p14:creationId xmlns:p14="http://schemas.microsoft.com/office/powerpoint/2010/main" val="2429973544"/>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t>iRAT</a:t>
            </a:r>
            <a:endParaRPr lang="en-US" sz="88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140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315200" cy="2133600"/>
          </a:xfrm>
        </p:spPr>
        <p:txBody>
          <a:bodyPr>
            <a:normAutofit fontScale="85000" lnSpcReduction="10000"/>
          </a:bodyPr>
          <a:lstStyle/>
          <a:p>
            <a:pPr algn="ctr">
              <a:buNone/>
            </a:pPr>
            <a:r>
              <a:rPr lang="en-US" sz="14000" b="1" dirty="0" smtClean="0">
                <a:solidFill>
                  <a:schemeClr val="tx1"/>
                </a:solidFill>
                <a:effectLst/>
              </a:rPr>
              <a:t>Time’s Up!</a:t>
            </a:r>
          </a:p>
          <a:p>
            <a:endParaRPr lang="en-US" dirty="0"/>
          </a:p>
        </p:txBody>
      </p:sp>
    </p:spTree>
    <p:extLst>
      <p:ext uri="{BB962C8B-B14F-4D97-AF65-F5344CB8AC3E}">
        <p14:creationId xmlns:p14="http://schemas.microsoft.com/office/powerpoint/2010/main" val="4255935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86700" cy="1325563"/>
          </a:xfrm>
        </p:spPr>
        <p:txBody>
          <a:bodyPr>
            <a:normAutofit/>
          </a:bodyPr>
          <a:lstStyle/>
          <a:p>
            <a:pPr algn="ctr"/>
            <a:r>
              <a:rPr lang="en-US" sz="8800" b="1" dirty="0" smtClean="0"/>
              <a:t>tRAT</a:t>
            </a:r>
            <a:endParaRPr lang="en-US" sz="8800" b="1" dirty="0"/>
          </a:p>
        </p:txBody>
      </p:sp>
    </p:spTree>
    <p:extLst>
      <p:ext uri="{BB962C8B-B14F-4D97-AF65-F5344CB8AC3E}">
        <p14:creationId xmlns:p14="http://schemas.microsoft.com/office/powerpoint/2010/main" val="423894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10:</a:t>
            </a:r>
            <a:r>
              <a:rPr lang="en-US" sz="14000" b="1" dirty="0"/>
              <a:t>0</a:t>
            </a:r>
            <a:r>
              <a:rPr lang="en-US" sz="14000" b="1" dirty="0" smtClean="0"/>
              <a:t>0</a:t>
            </a:r>
            <a:endParaRPr lang="en-US" sz="14000" b="1" dirty="0"/>
          </a:p>
        </p:txBody>
      </p:sp>
    </p:spTree>
    <p:extLst>
      <p:ext uri="{BB962C8B-B14F-4D97-AF65-F5344CB8AC3E}">
        <p14:creationId xmlns:p14="http://schemas.microsoft.com/office/powerpoint/2010/main" val="345238480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a:t>9</a:t>
            </a:r>
            <a:r>
              <a:rPr lang="en-US" sz="14000" b="1" dirty="0" smtClean="0"/>
              <a:t>:</a:t>
            </a:r>
            <a:r>
              <a:rPr lang="en-US" sz="14000" b="1" dirty="0"/>
              <a:t>3</a:t>
            </a:r>
            <a:r>
              <a:rPr lang="en-US" sz="14000" b="1" dirty="0" smtClean="0"/>
              <a:t>0</a:t>
            </a:r>
            <a:endParaRPr lang="en-US" sz="14000" b="1" dirty="0"/>
          </a:p>
        </p:txBody>
      </p:sp>
    </p:spTree>
    <p:extLst>
      <p:ext uri="{BB962C8B-B14F-4D97-AF65-F5344CB8AC3E}">
        <p14:creationId xmlns:p14="http://schemas.microsoft.com/office/powerpoint/2010/main" val="3305677521"/>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a:t>9</a:t>
            </a:r>
            <a:r>
              <a:rPr lang="en-US" sz="14000" b="1" dirty="0" smtClean="0"/>
              <a:t>:</a:t>
            </a:r>
            <a:r>
              <a:rPr lang="en-US" sz="14000" b="1" dirty="0"/>
              <a:t>0</a:t>
            </a:r>
            <a:r>
              <a:rPr lang="en-US" sz="14000" b="1" dirty="0" smtClean="0"/>
              <a:t>0</a:t>
            </a:r>
            <a:endParaRPr lang="en-US" sz="14000" b="1" dirty="0"/>
          </a:p>
        </p:txBody>
      </p:sp>
    </p:spTree>
    <p:extLst>
      <p:ext uri="{BB962C8B-B14F-4D97-AF65-F5344CB8AC3E}">
        <p14:creationId xmlns:p14="http://schemas.microsoft.com/office/powerpoint/2010/main" val="977603293"/>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a:t>8</a:t>
            </a:r>
            <a:r>
              <a:rPr lang="en-US" sz="14000" b="1" dirty="0" smtClean="0"/>
              <a:t>:</a:t>
            </a:r>
            <a:r>
              <a:rPr lang="en-US" sz="14000" b="1" dirty="0"/>
              <a:t>3</a:t>
            </a:r>
            <a:r>
              <a:rPr lang="en-US" sz="14000" b="1" dirty="0" smtClean="0"/>
              <a:t>0</a:t>
            </a:r>
            <a:endParaRPr lang="en-US" sz="14000" b="1" dirty="0"/>
          </a:p>
        </p:txBody>
      </p:sp>
    </p:spTree>
    <p:extLst>
      <p:ext uri="{BB962C8B-B14F-4D97-AF65-F5344CB8AC3E}">
        <p14:creationId xmlns:p14="http://schemas.microsoft.com/office/powerpoint/2010/main" val="21979120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8:00</a:t>
            </a:r>
            <a:endParaRPr lang="en-US" sz="14000" b="1" dirty="0"/>
          </a:p>
        </p:txBody>
      </p:sp>
    </p:spTree>
    <p:extLst>
      <p:ext uri="{BB962C8B-B14F-4D97-AF65-F5344CB8AC3E}">
        <p14:creationId xmlns:p14="http://schemas.microsoft.com/office/powerpoint/2010/main" val="390125327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a:t>7</a:t>
            </a:r>
            <a:r>
              <a:rPr lang="en-US" sz="14000" b="1" dirty="0" smtClean="0"/>
              <a:t>:30</a:t>
            </a:r>
            <a:endParaRPr lang="en-US" sz="14000" b="1" dirty="0"/>
          </a:p>
        </p:txBody>
      </p:sp>
    </p:spTree>
    <p:extLst>
      <p:ext uri="{BB962C8B-B14F-4D97-AF65-F5344CB8AC3E}">
        <p14:creationId xmlns:p14="http://schemas.microsoft.com/office/powerpoint/2010/main" val="746740250"/>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7:00</a:t>
            </a:r>
            <a:endParaRPr lang="en-US" sz="14000" b="1" dirty="0"/>
          </a:p>
        </p:txBody>
      </p:sp>
    </p:spTree>
    <p:extLst>
      <p:ext uri="{BB962C8B-B14F-4D97-AF65-F5344CB8AC3E}">
        <p14:creationId xmlns:p14="http://schemas.microsoft.com/office/powerpoint/2010/main" val="121608375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6:30</a:t>
            </a:r>
            <a:endParaRPr lang="en-US" sz="14000" b="1" dirty="0"/>
          </a:p>
        </p:txBody>
      </p:sp>
    </p:spTree>
    <p:extLst>
      <p:ext uri="{BB962C8B-B14F-4D97-AF65-F5344CB8AC3E}">
        <p14:creationId xmlns:p14="http://schemas.microsoft.com/office/powerpoint/2010/main" val="3506111279"/>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8:00</a:t>
            </a:r>
            <a:endParaRPr lang="en-US" sz="14000" b="1" dirty="0"/>
          </a:p>
        </p:txBody>
      </p:sp>
    </p:spTree>
    <p:extLst>
      <p:ext uri="{BB962C8B-B14F-4D97-AF65-F5344CB8AC3E}">
        <p14:creationId xmlns:p14="http://schemas.microsoft.com/office/powerpoint/2010/main" val="120624648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6:00</a:t>
            </a:r>
            <a:endParaRPr lang="en-US" sz="14000" b="1" dirty="0"/>
          </a:p>
        </p:txBody>
      </p:sp>
    </p:spTree>
    <p:extLst>
      <p:ext uri="{BB962C8B-B14F-4D97-AF65-F5344CB8AC3E}">
        <p14:creationId xmlns:p14="http://schemas.microsoft.com/office/powerpoint/2010/main" val="323491357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5:30</a:t>
            </a:r>
            <a:endParaRPr lang="en-US" sz="14000" b="1" dirty="0"/>
          </a:p>
        </p:txBody>
      </p:sp>
    </p:spTree>
    <p:extLst>
      <p:ext uri="{BB962C8B-B14F-4D97-AF65-F5344CB8AC3E}">
        <p14:creationId xmlns:p14="http://schemas.microsoft.com/office/powerpoint/2010/main" val="234266939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5:00</a:t>
            </a:r>
            <a:endParaRPr lang="en-US" sz="14000" b="1" dirty="0"/>
          </a:p>
        </p:txBody>
      </p:sp>
    </p:spTree>
    <p:extLst>
      <p:ext uri="{BB962C8B-B14F-4D97-AF65-F5344CB8AC3E}">
        <p14:creationId xmlns:p14="http://schemas.microsoft.com/office/powerpoint/2010/main" val="2331762461"/>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4:30</a:t>
            </a:r>
            <a:endParaRPr lang="en-US" sz="14000" b="1" dirty="0"/>
          </a:p>
        </p:txBody>
      </p:sp>
    </p:spTree>
    <p:extLst>
      <p:ext uri="{BB962C8B-B14F-4D97-AF65-F5344CB8AC3E}">
        <p14:creationId xmlns:p14="http://schemas.microsoft.com/office/powerpoint/2010/main" val="425686921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4:00</a:t>
            </a:r>
            <a:endParaRPr lang="en-US" sz="14000" b="1" dirty="0"/>
          </a:p>
        </p:txBody>
      </p:sp>
    </p:spTree>
    <p:extLst>
      <p:ext uri="{BB962C8B-B14F-4D97-AF65-F5344CB8AC3E}">
        <p14:creationId xmlns:p14="http://schemas.microsoft.com/office/powerpoint/2010/main" val="85205472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3:30</a:t>
            </a:r>
            <a:endParaRPr lang="en-US" sz="14000" b="1" dirty="0"/>
          </a:p>
        </p:txBody>
      </p:sp>
    </p:spTree>
    <p:extLst>
      <p:ext uri="{BB962C8B-B14F-4D97-AF65-F5344CB8AC3E}">
        <p14:creationId xmlns:p14="http://schemas.microsoft.com/office/powerpoint/2010/main" val="393543089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3:00</a:t>
            </a:r>
            <a:endParaRPr lang="en-US" sz="14000" b="1" dirty="0"/>
          </a:p>
        </p:txBody>
      </p:sp>
    </p:spTree>
    <p:extLst>
      <p:ext uri="{BB962C8B-B14F-4D97-AF65-F5344CB8AC3E}">
        <p14:creationId xmlns:p14="http://schemas.microsoft.com/office/powerpoint/2010/main" val="368152784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2:30</a:t>
            </a:r>
            <a:endParaRPr lang="en-US" sz="14000" b="1" dirty="0"/>
          </a:p>
        </p:txBody>
      </p:sp>
    </p:spTree>
    <p:extLst>
      <p:ext uri="{BB962C8B-B14F-4D97-AF65-F5344CB8AC3E}">
        <p14:creationId xmlns:p14="http://schemas.microsoft.com/office/powerpoint/2010/main" val="280466975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2:00</a:t>
            </a:r>
            <a:endParaRPr lang="en-US" sz="14000" b="1" dirty="0"/>
          </a:p>
        </p:txBody>
      </p:sp>
    </p:spTree>
    <p:extLst>
      <p:ext uri="{BB962C8B-B14F-4D97-AF65-F5344CB8AC3E}">
        <p14:creationId xmlns:p14="http://schemas.microsoft.com/office/powerpoint/2010/main" val="324237659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1:30</a:t>
            </a:r>
            <a:endParaRPr lang="en-US" sz="14000" b="1" dirty="0"/>
          </a:p>
        </p:txBody>
      </p:sp>
    </p:spTree>
    <p:extLst>
      <p:ext uri="{BB962C8B-B14F-4D97-AF65-F5344CB8AC3E}">
        <p14:creationId xmlns:p14="http://schemas.microsoft.com/office/powerpoint/2010/main" val="349503159"/>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a:t>7</a:t>
            </a:r>
            <a:r>
              <a:rPr lang="en-US" sz="14000" b="1" dirty="0" smtClean="0"/>
              <a:t>:30</a:t>
            </a:r>
            <a:endParaRPr lang="en-US" sz="14000" b="1" dirty="0"/>
          </a:p>
        </p:txBody>
      </p:sp>
    </p:spTree>
    <p:extLst>
      <p:ext uri="{BB962C8B-B14F-4D97-AF65-F5344CB8AC3E}">
        <p14:creationId xmlns:p14="http://schemas.microsoft.com/office/powerpoint/2010/main" val="357697172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1:00</a:t>
            </a:r>
            <a:endParaRPr lang="en-US" sz="14000" b="1" dirty="0"/>
          </a:p>
        </p:txBody>
      </p:sp>
    </p:spTree>
    <p:extLst>
      <p:ext uri="{BB962C8B-B14F-4D97-AF65-F5344CB8AC3E}">
        <p14:creationId xmlns:p14="http://schemas.microsoft.com/office/powerpoint/2010/main" val="81295232"/>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a:t>
            </a:r>
            <a:endParaRPr lang="en-US" sz="14000" b="1" dirty="0"/>
          </a:p>
        </p:txBody>
      </p:sp>
    </p:spTree>
    <p:extLst>
      <p:ext uri="{BB962C8B-B14F-4D97-AF65-F5344CB8AC3E}">
        <p14:creationId xmlns:p14="http://schemas.microsoft.com/office/powerpoint/2010/main" val="761776771"/>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:15</a:t>
            </a:r>
            <a:endParaRPr lang="en-US" sz="14000" b="1" dirty="0"/>
          </a:p>
        </p:txBody>
      </p:sp>
    </p:spTree>
    <p:extLst>
      <p:ext uri="{BB962C8B-B14F-4D97-AF65-F5344CB8AC3E}">
        <p14:creationId xmlns:p14="http://schemas.microsoft.com/office/powerpoint/2010/main" val="463994205"/>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315200" cy="2133600"/>
          </a:xfrm>
        </p:spPr>
        <p:txBody>
          <a:bodyPr>
            <a:normAutofit fontScale="85000" lnSpcReduction="10000"/>
          </a:bodyPr>
          <a:lstStyle/>
          <a:p>
            <a:pPr algn="ctr">
              <a:buNone/>
            </a:pPr>
            <a:r>
              <a:rPr lang="en-US" sz="14000" b="1" dirty="0" smtClean="0">
                <a:solidFill>
                  <a:schemeClr val="tx1"/>
                </a:solidFill>
                <a:effectLst/>
              </a:rPr>
              <a:t>Time’s Up!</a:t>
            </a:r>
          </a:p>
          <a:p>
            <a:endParaRPr lang="en-US" dirty="0"/>
          </a:p>
        </p:txBody>
      </p:sp>
    </p:spTree>
    <p:extLst>
      <p:ext uri="{BB962C8B-B14F-4D97-AF65-F5344CB8AC3E}">
        <p14:creationId xmlns:p14="http://schemas.microsoft.com/office/powerpoint/2010/main" val="946526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86700" cy="1325563"/>
          </a:xfrm>
        </p:spPr>
        <p:txBody>
          <a:bodyPr>
            <a:normAutofit fontScale="90000"/>
          </a:bodyPr>
          <a:lstStyle/>
          <a:p>
            <a:pPr algn="ctr"/>
            <a:r>
              <a:rPr lang="en-US" sz="8800" b="1" dirty="0" smtClean="0"/>
              <a:t>4S Team </a:t>
            </a:r>
            <a:br>
              <a:rPr lang="en-US" sz="8800" b="1" dirty="0" smtClean="0"/>
            </a:br>
            <a:r>
              <a:rPr lang="en-US" sz="8800" b="1" dirty="0" smtClean="0"/>
              <a:t>Task 1</a:t>
            </a:r>
            <a:endParaRPr lang="en-US" sz="8800" b="1" dirty="0"/>
          </a:p>
        </p:txBody>
      </p:sp>
    </p:spTree>
    <p:extLst>
      <p:ext uri="{BB962C8B-B14F-4D97-AF65-F5344CB8AC3E}">
        <p14:creationId xmlns:p14="http://schemas.microsoft.com/office/powerpoint/2010/main" val="3496745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6:00</a:t>
            </a:r>
            <a:endParaRPr lang="en-US" sz="14000" b="1" dirty="0"/>
          </a:p>
        </p:txBody>
      </p:sp>
    </p:spTree>
    <p:extLst>
      <p:ext uri="{BB962C8B-B14F-4D97-AF65-F5344CB8AC3E}">
        <p14:creationId xmlns:p14="http://schemas.microsoft.com/office/powerpoint/2010/main" val="323491357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5:30</a:t>
            </a:r>
            <a:endParaRPr lang="en-US" sz="14000" b="1" dirty="0"/>
          </a:p>
        </p:txBody>
      </p:sp>
    </p:spTree>
    <p:extLst>
      <p:ext uri="{BB962C8B-B14F-4D97-AF65-F5344CB8AC3E}">
        <p14:creationId xmlns:p14="http://schemas.microsoft.com/office/powerpoint/2010/main" val="234266939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5:00</a:t>
            </a:r>
            <a:endParaRPr lang="en-US" sz="14000" b="1" dirty="0"/>
          </a:p>
        </p:txBody>
      </p:sp>
    </p:spTree>
    <p:extLst>
      <p:ext uri="{BB962C8B-B14F-4D97-AF65-F5344CB8AC3E}">
        <p14:creationId xmlns:p14="http://schemas.microsoft.com/office/powerpoint/2010/main" val="2331762461"/>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4:30</a:t>
            </a:r>
            <a:endParaRPr lang="en-US" sz="14000" b="1" dirty="0"/>
          </a:p>
        </p:txBody>
      </p:sp>
    </p:spTree>
    <p:extLst>
      <p:ext uri="{BB962C8B-B14F-4D97-AF65-F5344CB8AC3E}">
        <p14:creationId xmlns:p14="http://schemas.microsoft.com/office/powerpoint/2010/main" val="425686921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4:00</a:t>
            </a:r>
            <a:endParaRPr lang="en-US" sz="14000" b="1" dirty="0"/>
          </a:p>
        </p:txBody>
      </p:sp>
    </p:spTree>
    <p:extLst>
      <p:ext uri="{BB962C8B-B14F-4D97-AF65-F5344CB8AC3E}">
        <p14:creationId xmlns:p14="http://schemas.microsoft.com/office/powerpoint/2010/main" val="85205472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7:00</a:t>
            </a:r>
            <a:endParaRPr lang="en-US" sz="14000" b="1" dirty="0"/>
          </a:p>
        </p:txBody>
      </p:sp>
    </p:spTree>
    <p:extLst>
      <p:ext uri="{BB962C8B-B14F-4D97-AF65-F5344CB8AC3E}">
        <p14:creationId xmlns:p14="http://schemas.microsoft.com/office/powerpoint/2010/main" val="291423108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3:30</a:t>
            </a:r>
            <a:endParaRPr lang="en-US" sz="14000" b="1" dirty="0"/>
          </a:p>
        </p:txBody>
      </p:sp>
    </p:spTree>
    <p:extLst>
      <p:ext uri="{BB962C8B-B14F-4D97-AF65-F5344CB8AC3E}">
        <p14:creationId xmlns:p14="http://schemas.microsoft.com/office/powerpoint/2010/main" val="393543089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3:00</a:t>
            </a:r>
            <a:endParaRPr lang="en-US" sz="14000" b="1" dirty="0"/>
          </a:p>
        </p:txBody>
      </p:sp>
    </p:spTree>
    <p:extLst>
      <p:ext uri="{BB962C8B-B14F-4D97-AF65-F5344CB8AC3E}">
        <p14:creationId xmlns:p14="http://schemas.microsoft.com/office/powerpoint/2010/main" val="368152784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2:30</a:t>
            </a:r>
            <a:endParaRPr lang="en-US" sz="14000" b="1" dirty="0"/>
          </a:p>
        </p:txBody>
      </p:sp>
    </p:spTree>
    <p:extLst>
      <p:ext uri="{BB962C8B-B14F-4D97-AF65-F5344CB8AC3E}">
        <p14:creationId xmlns:p14="http://schemas.microsoft.com/office/powerpoint/2010/main" val="280466975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2:00</a:t>
            </a:r>
            <a:endParaRPr lang="en-US" sz="14000" b="1" dirty="0"/>
          </a:p>
        </p:txBody>
      </p:sp>
    </p:spTree>
    <p:extLst>
      <p:ext uri="{BB962C8B-B14F-4D97-AF65-F5344CB8AC3E}">
        <p14:creationId xmlns:p14="http://schemas.microsoft.com/office/powerpoint/2010/main" val="324237659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1:30</a:t>
            </a:r>
            <a:endParaRPr lang="en-US" sz="14000" b="1" dirty="0"/>
          </a:p>
        </p:txBody>
      </p:sp>
    </p:spTree>
    <p:extLst>
      <p:ext uri="{BB962C8B-B14F-4D97-AF65-F5344CB8AC3E}">
        <p14:creationId xmlns:p14="http://schemas.microsoft.com/office/powerpoint/2010/main" val="349503159"/>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1:00</a:t>
            </a:r>
            <a:endParaRPr lang="en-US" sz="14000" b="1" dirty="0"/>
          </a:p>
        </p:txBody>
      </p:sp>
    </p:spTree>
    <p:extLst>
      <p:ext uri="{BB962C8B-B14F-4D97-AF65-F5344CB8AC3E}">
        <p14:creationId xmlns:p14="http://schemas.microsoft.com/office/powerpoint/2010/main" val="81295232"/>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a:t>
            </a:r>
            <a:endParaRPr lang="en-US" sz="14000" b="1" dirty="0"/>
          </a:p>
        </p:txBody>
      </p:sp>
    </p:spTree>
    <p:extLst>
      <p:ext uri="{BB962C8B-B14F-4D97-AF65-F5344CB8AC3E}">
        <p14:creationId xmlns:p14="http://schemas.microsoft.com/office/powerpoint/2010/main" val="761776771"/>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:15</a:t>
            </a:r>
            <a:endParaRPr lang="en-US" sz="14000" b="1" dirty="0"/>
          </a:p>
        </p:txBody>
      </p:sp>
    </p:spTree>
    <p:extLst>
      <p:ext uri="{BB962C8B-B14F-4D97-AF65-F5344CB8AC3E}">
        <p14:creationId xmlns:p14="http://schemas.microsoft.com/office/powerpoint/2010/main" val="463994205"/>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315200" cy="2133600"/>
          </a:xfrm>
        </p:spPr>
        <p:txBody>
          <a:bodyPr>
            <a:normAutofit fontScale="85000" lnSpcReduction="10000"/>
          </a:bodyPr>
          <a:lstStyle/>
          <a:p>
            <a:pPr algn="ctr">
              <a:buNone/>
            </a:pPr>
            <a:r>
              <a:rPr lang="en-US" sz="14000" b="1" dirty="0" smtClean="0">
                <a:solidFill>
                  <a:schemeClr val="tx1"/>
                </a:solidFill>
                <a:effectLst/>
              </a:rPr>
              <a:t>Time’s Up!</a:t>
            </a:r>
          </a:p>
          <a:p>
            <a:endParaRPr lang="en-US" dirty="0"/>
          </a:p>
        </p:txBody>
      </p:sp>
    </p:spTree>
    <p:extLst>
      <p:ext uri="{BB962C8B-B14F-4D97-AF65-F5344CB8AC3E}">
        <p14:creationId xmlns:p14="http://schemas.microsoft.com/office/powerpoint/2010/main" val="946526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86700" cy="1325563"/>
          </a:xfrm>
        </p:spPr>
        <p:txBody>
          <a:bodyPr>
            <a:normAutofit fontScale="90000"/>
          </a:bodyPr>
          <a:lstStyle/>
          <a:p>
            <a:pPr algn="ctr"/>
            <a:r>
              <a:rPr lang="en-US" sz="8800" b="1" dirty="0" smtClean="0"/>
              <a:t>4S Team </a:t>
            </a:r>
            <a:br>
              <a:rPr lang="en-US" sz="8800" b="1" dirty="0" smtClean="0"/>
            </a:br>
            <a:r>
              <a:rPr lang="en-US" sz="8800" b="1" dirty="0" smtClean="0"/>
              <a:t>Task 2</a:t>
            </a:r>
            <a:endParaRPr lang="en-US" sz="8800" b="1" dirty="0"/>
          </a:p>
        </p:txBody>
      </p:sp>
    </p:spTree>
    <p:extLst>
      <p:ext uri="{BB962C8B-B14F-4D97-AF65-F5344CB8AC3E}">
        <p14:creationId xmlns:p14="http://schemas.microsoft.com/office/powerpoint/2010/main" val="10417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6:30</a:t>
            </a:r>
            <a:endParaRPr lang="en-US" sz="14000" b="1" dirty="0"/>
          </a:p>
        </p:txBody>
      </p:sp>
    </p:spTree>
    <p:extLst>
      <p:ext uri="{BB962C8B-B14F-4D97-AF65-F5344CB8AC3E}">
        <p14:creationId xmlns:p14="http://schemas.microsoft.com/office/powerpoint/2010/main" val="1951577841"/>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4:00</a:t>
            </a:r>
            <a:endParaRPr lang="en-US" sz="14000" b="1" dirty="0"/>
          </a:p>
        </p:txBody>
      </p:sp>
    </p:spTree>
    <p:extLst>
      <p:ext uri="{BB962C8B-B14F-4D97-AF65-F5344CB8AC3E}">
        <p14:creationId xmlns:p14="http://schemas.microsoft.com/office/powerpoint/2010/main" val="85205472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3:30</a:t>
            </a:r>
            <a:endParaRPr lang="en-US" sz="14000" b="1" dirty="0"/>
          </a:p>
        </p:txBody>
      </p:sp>
    </p:spTree>
    <p:extLst>
      <p:ext uri="{BB962C8B-B14F-4D97-AF65-F5344CB8AC3E}">
        <p14:creationId xmlns:p14="http://schemas.microsoft.com/office/powerpoint/2010/main" val="3935430894"/>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3:00</a:t>
            </a:r>
            <a:endParaRPr lang="en-US" sz="14000" b="1" dirty="0"/>
          </a:p>
        </p:txBody>
      </p:sp>
    </p:spTree>
    <p:extLst>
      <p:ext uri="{BB962C8B-B14F-4D97-AF65-F5344CB8AC3E}">
        <p14:creationId xmlns:p14="http://schemas.microsoft.com/office/powerpoint/2010/main" val="3681527847"/>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2:30</a:t>
            </a:r>
            <a:endParaRPr lang="en-US" sz="14000" b="1" dirty="0"/>
          </a:p>
        </p:txBody>
      </p:sp>
    </p:spTree>
    <p:extLst>
      <p:ext uri="{BB962C8B-B14F-4D97-AF65-F5344CB8AC3E}">
        <p14:creationId xmlns:p14="http://schemas.microsoft.com/office/powerpoint/2010/main" val="280466975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2:00</a:t>
            </a:r>
            <a:endParaRPr lang="en-US" sz="14000" b="1" dirty="0"/>
          </a:p>
        </p:txBody>
      </p:sp>
    </p:spTree>
    <p:extLst>
      <p:ext uri="{BB962C8B-B14F-4D97-AF65-F5344CB8AC3E}">
        <p14:creationId xmlns:p14="http://schemas.microsoft.com/office/powerpoint/2010/main" val="324237659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1:30</a:t>
            </a:r>
            <a:endParaRPr lang="en-US" sz="14000" b="1" dirty="0"/>
          </a:p>
        </p:txBody>
      </p:sp>
    </p:spTree>
    <p:extLst>
      <p:ext uri="{BB962C8B-B14F-4D97-AF65-F5344CB8AC3E}">
        <p14:creationId xmlns:p14="http://schemas.microsoft.com/office/powerpoint/2010/main" val="349503159"/>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1:00</a:t>
            </a:r>
            <a:endParaRPr lang="en-US" sz="14000" b="1" dirty="0"/>
          </a:p>
        </p:txBody>
      </p:sp>
    </p:spTree>
    <p:extLst>
      <p:ext uri="{BB962C8B-B14F-4D97-AF65-F5344CB8AC3E}">
        <p14:creationId xmlns:p14="http://schemas.microsoft.com/office/powerpoint/2010/main" val="81295232"/>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:30</a:t>
            </a:r>
            <a:endParaRPr lang="en-US" sz="14000" b="1" dirty="0"/>
          </a:p>
        </p:txBody>
      </p:sp>
    </p:spTree>
    <p:extLst>
      <p:ext uri="{BB962C8B-B14F-4D97-AF65-F5344CB8AC3E}">
        <p14:creationId xmlns:p14="http://schemas.microsoft.com/office/powerpoint/2010/main" val="761776771"/>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:15</a:t>
            </a:r>
            <a:endParaRPr lang="en-US" sz="14000" b="1" dirty="0"/>
          </a:p>
        </p:txBody>
      </p:sp>
    </p:spTree>
    <p:extLst>
      <p:ext uri="{BB962C8B-B14F-4D97-AF65-F5344CB8AC3E}">
        <p14:creationId xmlns:p14="http://schemas.microsoft.com/office/powerpoint/2010/main" val="463994205"/>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315200" cy="2133600"/>
          </a:xfrm>
        </p:spPr>
        <p:txBody>
          <a:bodyPr>
            <a:normAutofit fontScale="85000" lnSpcReduction="10000"/>
          </a:bodyPr>
          <a:lstStyle/>
          <a:p>
            <a:pPr algn="ctr">
              <a:buNone/>
            </a:pPr>
            <a:r>
              <a:rPr lang="en-US" sz="14000" b="1" dirty="0" smtClean="0">
                <a:solidFill>
                  <a:schemeClr val="tx1"/>
                </a:solidFill>
                <a:effectLst/>
              </a:rPr>
              <a:t>Time’s Up!</a:t>
            </a:r>
          </a:p>
          <a:p>
            <a:endParaRPr lang="en-US" dirty="0"/>
          </a:p>
        </p:txBody>
      </p:sp>
    </p:spTree>
    <p:extLst>
      <p:ext uri="{BB962C8B-B14F-4D97-AF65-F5344CB8AC3E}">
        <p14:creationId xmlns:p14="http://schemas.microsoft.com/office/powerpoint/2010/main" val="946526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6:00</a:t>
            </a:r>
            <a:endParaRPr lang="en-US" sz="14000" b="1" dirty="0"/>
          </a:p>
        </p:txBody>
      </p:sp>
    </p:spTree>
    <p:extLst>
      <p:ext uri="{BB962C8B-B14F-4D97-AF65-F5344CB8AC3E}">
        <p14:creationId xmlns:p14="http://schemas.microsoft.com/office/powerpoint/2010/main" val="162803864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86700" cy="1325563"/>
          </a:xfrm>
        </p:spPr>
        <p:txBody>
          <a:bodyPr>
            <a:normAutofit fontScale="90000"/>
          </a:bodyPr>
          <a:lstStyle/>
          <a:p>
            <a:pPr algn="ctr"/>
            <a:r>
              <a:rPr lang="en-US" sz="8800" b="1" dirty="0" smtClean="0"/>
              <a:t>4S Team </a:t>
            </a:r>
            <a:br>
              <a:rPr lang="en-US" sz="8800" b="1" dirty="0" smtClean="0"/>
            </a:br>
            <a:r>
              <a:rPr lang="en-US" sz="8800" b="1" dirty="0" smtClean="0"/>
              <a:t>Task 3</a:t>
            </a:r>
            <a:endParaRPr lang="en-US" sz="8800" b="1" dirty="0"/>
          </a:p>
        </p:txBody>
      </p:sp>
    </p:spTree>
    <p:extLst>
      <p:ext uri="{BB962C8B-B14F-4D97-AF65-F5344CB8AC3E}">
        <p14:creationId xmlns:p14="http://schemas.microsoft.com/office/powerpoint/2010/main" val="1041736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066064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Team Task</a:t>
            </a:r>
          </a:p>
          <a:p>
            <a:pPr algn="ctr"/>
            <a:r>
              <a:rPr lang="en-US" sz="6000" dirty="0" smtClean="0">
                <a:solidFill>
                  <a:srgbClr val="FFFFFF"/>
                </a:solidFill>
              </a:rPr>
              <a:t>Examples</a:t>
            </a:r>
            <a:endParaRPr lang="en-US" sz="6000" dirty="0">
              <a:solidFill>
                <a:srgbClr val="FFFFFF"/>
              </a:solidFill>
            </a:endParaRPr>
          </a:p>
        </p:txBody>
      </p:sp>
    </p:spTree>
    <p:extLst>
      <p:ext uri="{BB962C8B-B14F-4D97-AF65-F5344CB8AC3E}">
        <p14:creationId xmlns:p14="http://schemas.microsoft.com/office/powerpoint/2010/main" val="161915069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789096"/>
            <a:ext cx="8048625" cy="4708981"/>
          </a:xfrm>
          <a:prstGeom prst="rect">
            <a:avLst/>
          </a:prstGeom>
        </p:spPr>
        <p:txBody>
          <a:bodyPr wrap="square">
            <a:spAutoFit/>
          </a:bodyPr>
          <a:lstStyle/>
          <a:p>
            <a:pPr>
              <a:lnSpc>
                <a:spcPct val="150000"/>
              </a:lnSpc>
            </a:pPr>
            <a:r>
              <a:rPr lang="en-US" sz="2000" dirty="0" smtClean="0"/>
              <a:t>A </a:t>
            </a:r>
            <a:r>
              <a:rPr lang="en-US" sz="2000" dirty="0"/>
              <a:t>pharmaceutical company wants to determine whether a sleeping pill is effective. They randomly assign individuals either to take a sleeping pill or to take a placebo. They compare the amount of time participants are asleep. They hypothesize the sleeping pill group will sleep longer than the placebo group. </a:t>
            </a:r>
            <a:endParaRPr lang="en-US" sz="2000" dirty="0" smtClean="0"/>
          </a:p>
          <a:p>
            <a:pPr>
              <a:lnSpc>
                <a:spcPct val="150000"/>
              </a:lnSpc>
            </a:pPr>
            <a:endParaRPr lang="en-US" sz="2000" dirty="0"/>
          </a:p>
          <a:p>
            <a:pPr lvl="1"/>
            <a:r>
              <a:rPr lang="en-US" sz="2000" dirty="0"/>
              <a:t>a.	Chi-square goodness of fit </a:t>
            </a:r>
            <a:r>
              <a:rPr lang="en-US" sz="2000" dirty="0" smtClean="0"/>
              <a:t>test</a:t>
            </a:r>
            <a:br>
              <a:rPr lang="en-US" sz="2000" dirty="0" smtClean="0"/>
            </a:br>
            <a:endParaRPr lang="en-US" sz="2000" dirty="0"/>
          </a:p>
          <a:p>
            <a:pPr lvl="1"/>
            <a:r>
              <a:rPr lang="en-US" sz="2000" dirty="0"/>
              <a:t>b.	Contingency table analysis (chi-square test of independence</a:t>
            </a:r>
            <a:r>
              <a:rPr lang="en-US" sz="2000" dirty="0" smtClean="0"/>
              <a:t>)</a:t>
            </a:r>
            <a:br>
              <a:rPr lang="en-US" sz="2000" dirty="0" smtClean="0"/>
            </a:br>
            <a:endParaRPr lang="en-US" sz="2000" dirty="0"/>
          </a:p>
          <a:p>
            <a:pPr lvl="1"/>
            <a:r>
              <a:rPr lang="en-US" sz="2000" dirty="0"/>
              <a:t>c.	This can’t be analyzed using a chi-square!</a:t>
            </a:r>
            <a:r>
              <a:rPr lang="en-US" sz="2000" dirty="0" smtClean="0"/>
              <a:t>!</a:t>
            </a:r>
            <a:br>
              <a:rPr lang="en-US" sz="2000" dirty="0" smtClean="0"/>
            </a:br>
            <a:endParaRPr lang="en-US" sz="2000" dirty="0"/>
          </a:p>
        </p:txBody>
      </p:sp>
      <p:sp>
        <p:nvSpPr>
          <p:cNvPr id="3" name="TextBox 2"/>
          <p:cNvSpPr txBox="1"/>
          <p:nvPr/>
        </p:nvSpPr>
        <p:spPr>
          <a:xfrm>
            <a:off x="6683375" y="6318250"/>
            <a:ext cx="2289772" cy="369332"/>
          </a:xfrm>
          <a:prstGeom prst="rect">
            <a:avLst/>
          </a:prstGeom>
          <a:noFill/>
        </p:spPr>
        <p:txBody>
          <a:bodyPr wrap="none" rtlCol="0">
            <a:spAutoFit/>
          </a:bodyPr>
          <a:lstStyle/>
          <a:p>
            <a:r>
              <a:rPr lang="en-US" dirty="0" smtClean="0">
                <a:solidFill>
                  <a:schemeClr val="bg1">
                    <a:lumMod val="65000"/>
                  </a:schemeClr>
                </a:solidFill>
              </a:rPr>
              <a:t>Source: Marie Thomas</a:t>
            </a:r>
            <a:endParaRPr lang="en-US" dirty="0">
              <a:solidFill>
                <a:schemeClr val="bg1">
                  <a:lumMod val="65000"/>
                </a:schemeClr>
              </a:solidFill>
            </a:endParaRPr>
          </a:p>
        </p:txBody>
      </p:sp>
    </p:spTree>
    <p:extLst>
      <p:ext uri="{BB962C8B-B14F-4D97-AF65-F5344CB8AC3E}">
        <p14:creationId xmlns:p14="http://schemas.microsoft.com/office/powerpoint/2010/main" val="401964598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456" y="773740"/>
            <a:ext cx="8207562" cy="4579100"/>
          </a:xfrm>
          <a:prstGeom prst="rect">
            <a:avLst/>
          </a:prstGeom>
        </p:spPr>
        <p:txBody>
          <a:bodyPr wrap="square">
            <a:spAutoFit/>
          </a:bodyPr>
          <a:lstStyle/>
          <a:p>
            <a:pPr>
              <a:lnSpc>
                <a:spcPct val="93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Calibri" charset="0"/>
                <a:ea typeface="ＭＳ Ｐゴシック" charset="0"/>
                <a:cs typeface="ＭＳ Ｐゴシック" charset="0"/>
              </a:rPr>
              <a:t>The </a:t>
            </a:r>
            <a:r>
              <a:rPr lang="en-GB" sz="2400" dirty="0">
                <a:latin typeface="Calibri" charset="0"/>
                <a:ea typeface="ＭＳ Ｐゴシック" charset="0"/>
                <a:cs typeface="ＭＳ Ｐゴシック" charset="0"/>
              </a:rPr>
              <a:t>blood was drawn from the men in the fed state. Which one of the statements below provides the best support for their being in the fed state?</a:t>
            </a:r>
          </a:p>
          <a:p>
            <a:pPr marL="530225" indent="-530225">
              <a:lnSpc>
                <a:spcPct val="90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a:latin typeface="Calibri" charset="0"/>
                <a:ea typeface="ＭＳ Ｐゴシック" charset="0"/>
                <a:cs typeface="ＭＳ Ｐゴシック" charset="0"/>
              </a:rPr>
              <a:t>	</a:t>
            </a: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A. Glucagon levels in the men are too high to indicate the fasted state. </a:t>
            </a:r>
            <a:r>
              <a:rPr lang="en-GB" dirty="0" smtClean="0">
                <a:latin typeface="Calibri" charset="0"/>
                <a:ea typeface="ＭＳ Ｐゴシック" charset="0"/>
              </a:rPr>
              <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B. Glucose levels in the men are the strongest indicators of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C. The observed levels of liver synthesized plasma proteins albumin and transferrin are diagnostic for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US"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D. Low levels of free fatty acids and ketone bodies (acetoacetate and </a:t>
            </a:r>
            <a:r>
              <a:rPr lang="en-GB" dirty="0">
                <a:latin typeface="Symbol" charset="0"/>
                <a:ea typeface="ＭＳ Ｐゴシック" charset="0"/>
              </a:rPr>
              <a:t></a:t>
            </a:r>
            <a:r>
              <a:rPr lang="en-GB" dirty="0">
                <a:latin typeface="Calibri" charset="0"/>
                <a:ea typeface="ＭＳ Ｐゴシック" charset="0"/>
              </a:rPr>
              <a:t>-OH butyrate) coupled with relatively high levels of insulin suggest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E. The RQ near 1 rules out vigorous exercise and must be related to the fed state.</a:t>
            </a:r>
          </a:p>
        </p:txBody>
      </p:sp>
    </p:spTree>
    <p:extLst>
      <p:ext uri="{BB962C8B-B14F-4D97-AF65-F5344CB8AC3E}">
        <p14:creationId xmlns:p14="http://schemas.microsoft.com/office/powerpoint/2010/main" val="236066926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2677656"/>
          </a:xfrm>
          <a:prstGeom prst="rect">
            <a:avLst/>
          </a:prstGeom>
        </p:spPr>
        <p:txBody>
          <a:bodyPr wrap="square">
            <a:spAutoFit/>
          </a:bodyPr>
          <a:lstStyle/>
          <a:p>
            <a:r>
              <a:rPr lang="en-US" sz="2400" dirty="0" smtClean="0"/>
              <a:t>A patient come into emergency with the following symptoms... </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24454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25" y="1283448"/>
            <a:ext cx="7038912"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14410943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24" y="432318"/>
            <a:ext cx="4744390" cy="5014699"/>
          </a:xfrm>
          <a:prstGeom prst="rect">
            <a:avLst/>
          </a:prstGeom>
        </p:spPr>
      </p:pic>
      <p:sp>
        <p:nvSpPr>
          <p:cNvPr id="3" name="TextBox 2"/>
          <p:cNvSpPr txBox="1"/>
          <p:nvPr/>
        </p:nvSpPr>
        <p:spPr>
          <a:xfrm>
            <a:off x="3458660" y="5728228"/>
            <a:ext cx="2850692" cy="369332"/>
          </a:xfrm>
          <a:prstGeom prst="rect">
            <a:avLst/>
          </a:prstGeom>
          <a:noFill/>
        </p:spPr>
        <p:txBody>
          <a:bodyPr wrap="square" rtlCol="0">
            <a:spAutoFit/>
          </a:bodyPr>
          <a:lstStyle/>
          <a:p>
            <a:pPr algn="ctr"/>
            <a:r>
              <a:rPr lang="en-US" b="1" dirty="0" smtClean="0"/>
              <a:t>Push Pin in Map</a:t>
            </a:r>
            <a:endParaRPr lang="en-US" b="1" dirty="0"/>
          </a:p>
        </p:txBody>
      </p:sp>
    </p:spTree>
    <p:extLst>
      <p:ext uri="{BB962C8B-B14F-4D97-AF65-F5344CB8AC3E}">
        <p14:creationId xmlns:p14="http://schemas.microsoft.com/office/powerpoint/2010/main" val="14982954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88846" y="2643166"/>
            <a:ext cx="5001171" cy="1569660"/>
          </a:xfrm>
          <a:prstGeom prst="rect">
            <a:avLst/>
          </a:prstGeom>
          <a:noFill/>
        </p:spPr>
        <p:txBody>
          <a:bodyPr wrap="square" rtlCol="0">
            <a:spAutoFit/>
          </a:bodyPr>
          <a:lstStyle/>
          <a:p>
            <a:pPr algn="ctr"/>
            <a:r>
              <a:rPr lang="en-US" sz="4800" b="1" dirty="0" smtClean="0">
                <a:solidFill>
                  <a:schemeClr val="bg1"/>
                </a:solidFill>
              </a:rPr>
              <a:t>4S Task Reporting Options</a:t>
            </a:r>
            <a:endParaRPr lang="en-US" sz="4800" b="1" dirty="0">
              <a:solidFill>
                <a:schemeClr val="bg1"/>
              </a:solidFill>
            </a:endParaRPr>
          </a:p>
        </p:txBody>
      </p:sp>
    </p:spTree>
    <p:extLst>
      <p:ext uri="{BB962C8B-B14F-4D97-AF65-F5344CB8AC3E}">
        <p14:creationId xmlns:p14="http://schemas.microsoft.com/office/powerpoint/2010/main" val="892678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505532" y="5540766"/>
            <a:ext cx="4089617" cy="461665"/>
          </a:xfrm>
          <a:prstGeom prst="rect">
            <a:avLst/>
          </a:prstGeom>
          <a:noFill/>
        </p:spPr>
        <p:txBody>
          <a:bodyPr wrap="square" rtlCol="0">
            <a:spAutoFit/>
          </a:bodyPr>
          <a:lstStyle/>
          <a:p>
            <a:pPr algn="ctr"/>
            <a:r>
              <a:rPr lang="en-US" sz="2400" b="1" dirty="0" smtClean="0"/>
              <a:t>Team Task Examples</a:t>
            </a:r>
            <a:endParaRPr lang="en-US" sz="2400" b="1" dirty="0"/>
          </a:p>
        </p:txBody>
      </p:sp>
    </p:spTree>
    <p:extLst>
      <p:ext uri="{BB962C8B-B14F-4D97-AF65-F5344CB8AC3E}">
        <p14:creationId xmlns:p14="http://schemas.microsoft.com/office/powerpoint/2010/main" val="2379096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5:30</a:t>
            </a:r>
            <a:endParaRPr lang="en-US" sz="14000" b="1" dirty="0"/>
          </a:p>
        </p:txBody>
      </p:sp>
    </p:spTree>
    <p:extLst>
      <p:ext uri="{BB962C8B-B14F-4D97-AF65-F5344CB8AC3E}">
        <p14:creationId xmlns:p14="http://schemas.microsoft.com/office/powerpoint/2010/main" val="3065455775"/>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8" y="432319"/>
            <a:ext cx="8172446" cy="6000278"/>
          </a:xfrm>
          <a:prstGeom prst="rect">
            <a:avLst/>
          </a:prstGeom>
        </p:spPr>
      </p:pic>
      <p:sp>
        <p:nvSpPr>
          <p:cNvPr id="3" name="TextBox 2"/>
          <p:cNvSpPr txBox="1"/>
          <p:nvPr/>
        </p:nvSpPr>
        <p:spPr>
          <a:xfrm>
            <a:off x="243960" y="6414912"/>
            <a:ext cx="1887099" cy="369332"/>
          </a:xfrm>
          <a:prstGeom prst="rect">
            <a:avLst/>
          </a:prstGeom>
          <a:noFill/>
        </p:spPr>
        <p:txBody>
          <a:bodyPr wrap="square" rtlCol="0">
            <a:spAutoFit/>
          </a:bodyPr>
          <a:lstStyle/>
          <a:p>
            <a:r>
              <a:rPr lang="en-US" dirty="0" smtClean="0"/>
              <a:t>Excel - Part 2</a:t>
            </a:r>
            <a:endParaRPr lang="en-US" dirty="0"/>
          </a:p>
        </p:txBody>
      </p:sp>
    </p:spTree>
    <p:extLst>
      <p:ext uri="{BB962C8B-B14F-4D97-AF65-F5344CB8AC3E}">
        <p14:creationId xmlns:p14="http://schemas.microsoft.com/office/powerpoint/2010/main" val="19338233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914" y="4500672"/>
            <a:ext cx="6410680" cy="1477328"/>
          </a:xfrm>
          <a:prstGeom prst="rect">
            <a:avLst/>
          </a:prstGeom>
        </p:spPr>
        <p:txBody>
          <a:bodyPr wrap="square">
            <a:spAutoFit/>
          </a:bodyPr>
          <a:lstStyle/>
          <a:p>
            <a:pPr>
              <a:spcBef>
                <a:spcPct val="50000"/>
              </a:spcBef>
            </a:pPr>
            <a:r>
              <a:rPr lang="en-US" b="1" dirty="0" smtClean="0"/>
              <a:t>Excel Reporting</a:t>
            </a:r>
            <a:endParaRPr lang="en-US" b="1" dirty="0"/>
          </a:p>
          <a:p>
            <a:pPr>
              <a:spcBef>
                <a:spcPct val="50000"/>
              </a:spcBef>
            </a:pPr>
            <a:r>
              <a:rPr lang="en-US" dirty="0" smtClean="0"/>
              <a:t>Instructor enters numerical positions then displays all at once</a:t>
            </a:r>
            <a:endParaRPr lang="en-US" dirty="0"/>
          </a:p>
          <a:p>
            <a:pPr>
              <a:spcBef>
                <a:spcPct val="50000"/>
              </a:spcBef>
            </a:pPr>
            <a:r>
              <a:rPr lang="en-US" dirty="0"/>
              <a:t>One page summary– principles and approach and not calculations   (16 </a:t>
            </a:r>
            <a:r>
              <a:rPr lang="en-US" dirty="0" err="1"/>
              <a:t>pt</a:t>
            </a:r>
            <a:r>
              <a:rPr lang="en-US" dirty="0"/>
              <a:t> font or bigger) </a:t>
            </a:r>
          </a:p>
        </p:txBody>
      </p:sp>
      <p:graphicFrame>
        <p:nvGraphicFramePr>
          <p:cNvPr id="5" name="Object 2"/>
          <p:cNvGraphicFramePr>
            <a:graphicFrameLocks noChangeAspect="1"/>
          </p:cNvGraphicFramePr>
          <p:nvPr>
            <p:extLst>
              <p:ext uri="{D42A27DB-BD31-4B8C-83A1-F6EECF244321}">
                <p14:modId xmlns:p14="http://schemas.microsoft.com/office/powerpoint/2010/main" val="2664175955"/>
              </p:ext>
            </p:extLst>
          </p:nvPr>
        </p:nvGraphicFramePr>
        <p:xfrm>
          <a:off x="1487255" y="276711"/>
          <a:ext cx="5791200" cy="4137025"/>
        </p:xfrm>
        <a:graphic>
          <a:graphicData uri="http://schemas.openxmlformats.org/presentationml/2006/ole">
            <mc:AlternateContent xmlns:mc="http://schemas.openxmlformats.org/markup-compatibility/2006">
              <mc:Choice xmlns:v="urn:schemas-microsoft-com:vml" Requires="v">
                <p:oleObj spid="_x0000_s1026" name="Worksheet" r:id="rId3" imgW="9534483" imgH="5009987" progId="Excel.Sheet.8">
                  <p:embed/>
                </p:oleObj>
              </mc:Choice>
              <mc:Fallback>
                <p:oleObj name="Worksheet" r:id="rId3" imgW="9534483" imgH="500998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255" y="276711"/>
                        <a:ext cx="5791200" cy="413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TextBox 5"/>
          <p:cNvSpPr txBox="1"/>
          <p:nvPr/>
        </p:nvSpPr>
        <p:spPr>
          <a:xfrm>
            <a:off x="243960" y="6414912"/>
            <a:ext cx="1887099" cy="369332"/>
          </a:xfrm>
          <a:prstGeom prst="rect">
            <a:avLst/>
          </a:prstGeom>
          <a:noFill/>
        </p:spPr>
        <p:txBody>
          <a:bodyPr wrap="square" rtlCol="0">
            <a:spAutoFit/>
          </a:bodyPr>
          <a:lstStyle/>
          <a:p>
            <a:r>
              <a:rPr lang="en-US" dirty="0" smtClean="0"/>
              <a:t>Excel – Part 3</a:t>
            </a:r>
            <a:endParaRPr lang="en-US" dirty="0"/>
          </a:p>
        </p:txBody>
      </p:sp>
    </p:spTree>
    <p:extLst>
      <p:ext uri="{BB962C8B-B14F-4D97-AF65-F5344CB8AC3E}">
        <p14:creationId xmlns:p14="http://schemas.microsoft.com/office/powerpoint/2010/main" val="64051316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3046988"/>
          </a:xfrm>
          <a:prstGeom prst="rect">
            <a:avLst/>
          </a:prstGeom>
        </p:spPr>
        <p:txBody>
          <a:bodyPr wrap="square">
            <a:spAutoFit/>
          </a:bodyPr>
          <a:lstStyle/>
          <a:p>
            <a:r>
              <a:rPr lang="en-US" sz="2400" dirty="0" smtClean="0"/>
              <a:t>A patient come into emergency with the following symptoms... (ADD appropriately COMPLEX SCENARIO HERE)</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7714886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1" y="870074"/>
            <a:ext cx="5227621" cy="4049566"/>
          </a:xfrm>
          <a:prstGeom prst="rect">
            <a:avLst/>
          </a:prstGeom>
        </p:spPr>
      </p:pic>
      <p:sp>
        <p:nvSpPr>
          <p:cNvPr id="3" name="TextBox 2"/>
          <p:cNvSpPr txBox="1"/>
          <p:nvPr/>
        </p:nvSpPr>
        <p:spPr>
          <a:xfrm>
            <a:off x="2411438" y="5359407"/>
            <a:ext cx="4391993" cy="461665"/>
          </a:xfrm>
          <a:prstGeom prst="rect">
            <a:avLst/>
          </a:prstGeom>
          <a:noFill/>
        </p:spPr>
        <p:txBody>
          <a:bodyPr wrap="square" rtlCol="0">
            <a:spAutoFit/>
          </a:bodyPr>
          <a:lstStyle/>
          <a:p>
            <a:pPr algn="ctr"/>
            <a:r>
              <a:rPr lang="en-US" sz="2400" b="1" dirty="0" smtClean="0"/>
              <a:t>Small Whiteboards</a:t>
            </a:r>
            <a:endParaRPr lang="en-US" sz="2400" b="1" dirty="0"/>
          </a:p>
        </p:txBody>
      </p:sp>
    </p:spTree>
    <p:extLst>
      <p:ext uri="{BB962C8B-B14F-4D97-AF65-F5344CB8AC3E}">
        <p14:creationId xmlns:p14="http://schemas.microsoft.com/office/powerpoint/2010/main" val="294176839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581765" y="6108777"/>
            <a:ext cx="3840788" cy="461665"/>
          </a:xfrm>
          <a:prstGeom prst="rect">
            <a:avLst/>
          </a:prstGeom>
          <a:noFill/>
        </p:spPr>
        <p:txBody>
          <a:bodyPr wrap="square" rtlCol="0">
            <a:spAutoFit/>
          </a:bodyPr>
          <a:lstStyle/>
          <a:p>
            <a:pPr algn="ctr"/>
            <a:r>
              <a:rPr lang="en-US" sz="2400" b="1" dirty="0" smtClean="0"/>
              <a:t>Stacked Overheads</a:t>
            </a:r>
            <a:endParaRPr lang="en-US" sz="2400" b="1" dirty="0"/>
          </a:p>
        </p:txBody>
      </p:sp>
      <p:sp>
        <p:nvSpPr>
          <p:cNvPr id="7" name="Rectangle 6"/>
          <p:cNvSpPr/>
          <p:nvPr/>
        </p:nvSpPr>
        <p:spPr>
          <a:xfrm>
            <a:off x="1175402" y="4349458"/>
            <a:ext cx="6586315" cy="1477328"/>
          </a:xfrm>
          <a:prstGeom prst="rect">
            <a:avLst/>
          </a:prstGeom>
        </p:spPr>
        <p:txBody>
          <a:bodyPr wrap="square">
            <a:spAutoFit/>
          </a:bodyPr>
          <a:lstStyle/>
          <a:p>
            <a:r>
              <a:rPr lang="en-US" dirty="0" smtClean="0"/>
              <a:t>The </a:t>
            </a:r>
            <a:r>
              <a:rPr lang="en-US" dirty="0"/>
              <a:t>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smtClean="0">
                <a:solidFill>
                  <a:schemeClr val="bg1">
                    <a:lumMod val="65000"/>
                  </a:schemeClr>
                </a:solidFill>
              </a:rPr>
              <a:t>Jones</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352797179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54" y="740792"/>
            <a:ext cx="2969120" cy="4225007"/>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1</a:t>
            </a:r>
            <a:endParaRPr lang="en-US" sz="2400" b="1" dirty="0"/>
          </a:p>
        </p:txBody>
      </p:sp>
    </p:spTree>
    <p:extLst>
      <p:ext uri="{BB962C8B-B14F-4D97-AF65-F5344CB8AC3E}">
        <p14:creationId xmlns:p14="http://schemas.microsoft.com/office/powerpoint/2010/main" val="274033853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752" y="672759"/>
            <a:ext cx="3917181" cy="4573261"/>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2</a:t>
            </a:r>
            <a:endParaRPr lang="en-US" sz="2400" b="1" dirty="0"/>
          </a:p>
        </p:txBody>
      </p:sp>
      <p:sp>
        <p:nvSpPr>
          <p:cNvPr id="4" name="TextBox 3"/>
          <p:cNvSpPr txBox="1"/>
          <p:nvPr/>
        </p:nvSpPr>
        <p:spPr>
          <a:xfrm>
            <a:off x="2577745" y="5790836"/>
            <a:ext cx="3681412" cy="369332"/>
          </a:xfrm>
          <a:prstGeom prst="rect">
            <a:avLst/>
          </a:prstGeom>
          <a:noFill/>
        </p:spPr>
        <p:txBody>
          <a:bodyPr wrap="square" rtlCol="0">
            <a:spAutoFit/>
          </a:bodyPr>
          <a:lstStyle/>
          <a:p>
            <a:pPr algn="ctr"/>
            <a:r>
              <a:rPr lang="en-US" i="1" dirty="0" smtClean="0">
                <a:solidFill>
                  <a:schemeClr val="bg1">
                    <a:lumMod val="50000"/>
                  </a:schemeClr>
                </a:solidFill>
              </a:rPr>
              <a:t>Pick Me or </a:t>
            </a:r>
            <a:r>
              <a:rPr lang="en-US" i="1" dirty="0" err="1" smtClean="0">
                <a:solidFill>
                  <a:schemeClr val="bg1">
                    <a:lumMod val="50000"/>
                  </a:schemeClr>
                </a:solidFill>
              </a:rPr>
              <a:t>YouSpin</a:t>
            </a:r>
            <a:r>
              <a:rPr lang="en-US" i="1" dirty="0" smtClean="0">
                <a:solidFill>
                  <a:schemeClr val="bg1">
                    <a:lumMod val="50000"/>
                  </a:schemeClr>
                </a:solidFill>
              </a:rPr>
              <a:t> for iPhone</a:t>
            </a:r>
            <a:endParaRPr lang="en-US" i="1" dirty="0">
              <a:solidFill>
                <a:schemeClr val="bg1">
                  <a:lumMod val="50000"/>
                </a:schemeClr>
              </a:solidFill>
            </a:endParaRPr>
          </a:p>
        </p:txBody>
      </p:sp>
    </p:spTree>
    <p:extLst>
      <p:ext uri="{BB962C8B-B14F-4D97-AF65-F5344CB8AC3E}">
        <p14:creationId xmlns:p14="http://schemas.microsoft.com/office/powerpoint/2010/main" val="393393087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21" y="1886253"/>
            <a:ext cx="8369149" cy="2743026"/>
          </a:xfrm>
          <a:prstGeom prst="rect">
            <a:avLst/>
          </a:prstGeom>
        </p:spPr>
      </p:pic>
      <p:sp>
        <p:nvSpPr>
          <p:cNvPr id="3" name="TextBox 2"/>
          <p:cNvSpPr txBox="1"/>
          <p:nvPr/>
        </p:nvSpPr>
        <p:spPr>
          <a:xfrm>
            <a:off x="3141579" y="5307263"/>
            <a:ext cx="3295316" cy="369332"/>
          </a:xfrm>
          <a:prstGeom prst="rect">
            <a:avLst/>
          </a:prstGeom>
          <a:noFill/>
        </p:spPr>
        <p:txBody>
          <a:bodyPr wrap="square" rtlCol="0">
            <a:spAutoFit/>
          </a:bodyPr>
          <a:lstStyle/>
          <a:p>
            <a:pPr algn="ctr"/>
            <a:r>
              <a:rPr lang="en-US" b="1" dirty="0" smtClean="0"/>
              <a:t>Post-it note: Horse race</a:t>
            </a:r>
            <a:endParaRPr lang="en-US" b="1" dirty="0"/>
          </a:p>
        </p:txBody>
      </p:sp>
    </p:spTree>
    <p:extLst>
      <p:ext uri="{BB962C8B-B14F-4D97-AF65-F5344CB8AC3E}">
        <p14:creationId xmlns:p14="http://schemas.microsoft.com/office/powerpoint/2010/main" val="427268080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4S Activity</a:t>
            </a:r>
          </a:p>
          <a:p>
            <a:pPr algn="ctr"/>
            <a:r>
              <a:rPr lang="en-US" sz="6000" dirty="0" smtClean="0">
                <a:solidFill>
                  <a:srgbClr val="FFFFFF"/>
                </a:solidFill>
              </a:rPr>
              <a:t>Writing Tips</a:t>
            </a:r>
            <a:endParaRPr lang="en-US" sz="6000" dirty="0">
              <a:solidFill>
                <a:srgbClr val="FFFFFF"/>
              </a:solidFill>
            </a:endParaRPr>
          </a:p>
        </p:txBody>
      </p:sp>
    </p:spTree>
    <p:extLst>
      <p:ext uri="{BB962C8B-B14F-4D97-AF65-F5344CB8AC3E}">
        <p14:creationId xmlns:p14="http://schemas.microsoft.com/office/powerpoint/2010/main" val="9397778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21743" y="4173209"/>
            <a:ext cx="561220" cy="1347786"/>
            <a:chOff x="1078059" y="771091"/>
            <a:chExt cx="561220" cy="1347786"/>
          </a:xfrm>
        </p:grpSpPr>
        <p:sp>
          <p:nvSpPr>
            <p:cNvPr id="15" name="Curved Right Arrow 14"/>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015748" y="3009970"/>
            <a:ext cx="561220" cy="1347786"/>
            <a:chOff x="1078059" y="771091"/>
            <a:chExt cx="561220" cy="1347786"/>
          </a:xfrm>
        </p:grpSpPr>
        <p:sp>
          <p:nvSpPr>
            <p:cNvPr id="12" name="Curved Right Arrow 11"/>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54621" y="1934329"/>
            <a:ext cx="561220" cy="1347786"/>
            <a:chOff x="1078059" y="771091"/>
            <a:chExt cx="561220" cy="1347786"/>
          </a:xfrm>
        </p:grpSpPr>
        <p:sp>
          <p:nvSpPr>
            <p:cNvPr id="18" name="Curved Right Arrow 17"/>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1551052" y="568113"/>
            <a:ext cx="6622216" cy="5262980"/>
          </a:xfrm>
          <a:prstGeom prst="rect">
            <a:avLst/>
          </a:prstGeom>
        </p:spPr>
        <p:txBody>
          <a:bodyPr wrap="square">
            <a:spAutoFit/>
          </a:bodyPr>
          <a:lstStyle/>
          <a:p>
            <a:r>
              <a:rPr lang="en-US" sz="3600" b="1" dirty="0" smtClean="0"/>
              <a:t>Knowledge from READING</a:t>
            </a:r>
            <a:br>
              <a:rPr lang="en-US" sz="3600" b="1" dirty="0" smtClean="0"/>
            </a:br>
            <a:endParaRPr lang="en-US" sz="3600" b="1" dirty="0" smtClean="0"/>
          </a:p>
          <a:p>
            <a:r>
              <a:rPr lang="en-US" sz="3600" b="1" dirty="0" smtClean="0"/>
              <a:t>Observation of new situation</a:t>
            </a:r>
            <a:br>
              <a:rPr lang="en-US" sz="3600" b="1" dirty="0" smtClean="0"/>
            </a:br>
            <a:endParaRPr lang="en-US" sz="3600" b="1" dirty="0" smtClean="0"/>
          </a:p>
          <a:p>
            <a:r>
              <a:rPr lang="en-US" sz="3600" b="1" dirty="0" smtClean="0"/>
              <a:t>Analysis of situation</a:t>
            </a:r>
            <a:br>
              <a:rPr lang="en-US" sz="3600" b="1" dirty="0" smtClean="0"/>
            </a:br>
            <a:endParaRPr lang="en-US" sz="3600" b="1" dirty="0" smtClean="0"/>
          </a:p>
          <a:p>
            <a:r>
              <a:rPr lang="en-US" sz="3600" b="1" dirty="0" smtClean="0"/>
              <a:t>Judgment</a:t>
            </a:r>
            <a:br>
              <a:rPr lang="en-US" sz="3600" b="1" dirty="0" smtClean="0"/>
            </a:br>
            <a:endParaRPr lang="en-US" sz="3600" b="1" dirty="0" smtClean="0"/>
          </a:p>
          <a:p>
            <a:r>
              <a:rPr lang="en-US" sz="4800" b="1" dirty="0" smtClean="0"/>
              <a:t>Specific Claim</a:t>
            </a:r>
            <a:endParaRPr lang="en-US" sz="4800" b="1" dirty="0"/>
          </a:p>
        </p:txBody>
      </p:sp>
      <p:sp>
        <p:nvSpPr>
          <p:cNvPr id="5" name="Curved Right Arrow 4"/>
          <p:cNvSpPr/>
          <p:nvPr/>
        </p:nvSpPr>
        <p:spPr>
          <a:xfrm>
            <a:off x="1032706"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From Bill Roberson</a:t>
            </a:r>
            <a:endParaRPr lang="en-US" sz="1400" dirty="0">
              <a:solidFill>
                <a:schemeClr val="bg1">
                  <a:lumMod val="50000"/>
                </a:schemeClr>
              </a:solidFill>
            </a:endParaRPr>
          </a:p>
        </p:txBody>
      </p:sp>
    </p:spTree>
    <p:extLst>
      <p:ext uri="{BB962C8B-B14F-4D97-AF65-F5344CB8AC3E}">
        <p14:creationId xmlns:p14="http://schemas.microsoft.com/office/powerpoint/2010/main" val="2173628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2133600"/>
          </a:xfrm>
        </p:spPr>
        <p:txBody>
          <a:bodyPr>
            <a:normAutofit/>
          </a:bodyPr>
          <a:lstStyle/>
          <a:p>
            <a:pPr algn="ctr">
              <a:buNone/>
            </a:pPr>
            <a:r>
              <a:rPr lang="en-US" sz="14000" b="1" dirty="0" smtClean="0"/>
              <a:t>5:00</a:t>
            </a:r>
            <a:endParaRPr lang="en-US" sz="14000" b="1" dirty="0"/>
          </a:p>
        </p:txBody>
      </p:sp>
    </p:spTree>
    <p:extLst>
      <p:ext uri="{BB962C8B-B14F-4D97-AF65-F5344CB8AC3E}">
        <p14:creationId xmlns:p14="http://schemas.microsoft.com/office/powerpoint/2010/main" val="2607808889"/>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050" y="524580"/>
            <a:ext cx="7373822" cy="5447645"/>
          </a:xfrm>
          <a:prstGeom prst="rect">
            <a:avLst/>
          </a:prstGeom>
        </p:spPr>
        <p:txBody>
          <a:bodyPr wrap="square">
            <a:spAutoFit/>
          </a:bodyPr>
          <a:lstStyle/>
          <a:p>
            <a:r>
              <a:rPr lang="en-US" sz="3600" b="1" dirty="0" smtClean="0"/>
              <a:t>4S Task Writing Process</a:t>
            </a:r>
            <a:endParaRPr lang="en-US" sz="3600" b="1" dirty="0"/>
          </a:p>
          <a:p>
            <a:r>
              <a:rPr lang="en-US" sz="2400" dirty="0"/>
              <a:t> </a:t>
            </a:r>
            <a:r>
              <a:rPr lang="en-US" sz="2400" b="1" dirty="0"/>
              <a:t> </a:t>
            </a:r>
            <a:endParaRPr lang="en-US" sz="2400" dirty="0"/>
          </a:p>
          <a:p>
            <a:pPr marL="914400" lvl="1" indent="-457200">
              <a:buFont typeface="+mj-lt"/>
              <a:buAutoNum type="arabicPeriod"/>
            </a:pPr>
            <a:r>
              <a:rPr lang="en-US" sz="2400" dirty="0" smtClean="0"/>
              <a:t>Identify </a:t>
            </a:r>
            <a:r>
              <a:rPr lang="en-US" sz="2400" b="1" dirty="0"/>
              <a:t>c</a:t>
            </a:r>
            <a:r>
              <a:rPr lang="en-US" sz="2400" b="1" dirty="0" smtClean="0"/>
              <a:t>oncrete </a:t>
            </a:r>
            <a:r>
              <a:rPr lang="en-US" sz="2400" b="1" dirty="0"/>
              <a:t>s</a:t>
            </a:r>
            <a:r>
              <a:rPr lang="en-US" sz="2400" b="1" dirty="0" smtClean="0"/>
              <a:t>ituation </a:t>
            </a:r>
            <a:r>
              <a:rPr lang="en-US" sz="2400" dirty="0" smtClean="0"/>
              <a:t>where a disciplinary expert would be asked to make a decision</a:t>
            </a:r>
            <a:r>
              <a:rPr lang="en-US" sz="2400" dirty="0"/>
              <a:t> </a:t>
            </a:r>
          </a:p>
          <a:p>
            <a:pPr marL="914400" lvl="1" indent="-457200">
              <a:buFont typeface="+mj-lt"/>
              <a:buAutoNum type="arabicPeriod"/>
            </a:pPr>
            <a:r>
              <a:rPr lang="en-US" sz="2400" dirty="0" smtClean="0"/>
              <a:t>Embellish the concrete situation by writing a </a:t>
            </a:r>
            <a:r>
              <a:rPr lang="en-US" sz="2400" b="1" dirty="0" smtClean="0"/>
              <a:t>scenario</a:t>
            </a:r>
            <a:r>
              <a:rPr lang="en-US" sz="2400" dirty="0" smtClean="0"/>
              <a:t> that describe the situation and includes details, data sets, and other information for student to use in their analysis</a:t>
            </a:r>
          </a:p>
          <a:p>
            <a:pPr marL="914400" lvl="1" indent="-457200">
              <a:buFont typeface="+mj-lt"/>
              <a:buAutoNum type="arabicPeriod"/>
            </a:pPr>
            <a:r>
              <a:rPr lang="en-US" sz="2400" dirty="0" smtClean="0"/>
              <a:t>Ask a </a:t>
            </a:r>
            <a:r>
              <a:rPr lang="en-US" sz="2400" b="1" dirty="0" smtClean="0"/>
              <a:t>judgment question </a:t>
            </a:r>
            <a:r>
              <a:rPr lang="en-US" sz="2400" dirty="0" smtClean="0"/>
              <a:t>that requires the students to analyze situation (score, rank, best, worst</a:t>
            </a:r>
            <a:r>
              <a:rPr lang="mr-IN" sz="2400" dirty="0" smtClean="0"/>
              <a:t>…</a:t>
            </a:r>
            <a:r>
              <a:rPr lang="en-US" sz="2400" dirty="0" smtClean="0"/>
              <a:t>) </a:t>
            </a:r>
          </a:p>
          <a:p>
            <a:pPr marL="914400" lvl="1" indent="-457200">
              <a:buFont typeface="+mj-lt"/>
              <a:buAutoNum type="arabicPeriod"/>
            </a:pPr>
            <a:r>
              <a:rPr lang="en-US" sz="2400" dirty="0" smtClean="0"/>
              <a:t>Write </a:t>
            </a:r>
            <a:r>
              <a:rPr lang="en-US" sz="2400" b="1" dirty="0" smtClean="0"/>
              <a:t>constrained options </a:t>
            </a:r>
            <a:r>
              <a:rPr lang="en-US" sz="2400" dirty="0" smtClean="0"/>
              <a:t>(possible courses of action)</a:t>
            </a:r>
            <a:r>
              <a:rPr lang="mr-IN" sz="2400" dirty="0" smtClean="0"/>
              <a:t>…</a:t>
            </a:r>
            <a:r>
              <a:rPr lang="en-US" sz="2400" dirty="0" smtClean="0"/>
              <a:t>.all options should be plausible and competitive</a:t>
            </a:r>
            <a:endParaRPr lang="en-US" sz="2400" dirty="0"/>
          </a:p>
        </p:txBody>
      </p:sp>
    </p:spTree>
    <p:extLst>
      <p:ext uri="{BB962C8B-B14F-4D97-AF65-F5344CB8AC3E}">
        <p14:creationId xmlns:p14="http://schemas.microsoft.com/office/powerpoint/2010/main" val="288774313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56" y="301296"/>
            <a:ext cx="3848557" cy="646331"/>
          </a:xfrm>
          <a:prstGeom prst="rect">
            <a:avLst/>
          </a:prstGeom>
        </p:spPr>
        <p:txBody>
          <a:bodyPr wrap="square">
            <a:spAutoFit/>
          </a:bodyPr>
          <a:lstStyle/>
          <a:p>
            <a:pPr algn="dist"/>
            <a:r>
              <a:rPr lang="en-US" sz="3600" b="1" dirty="0" smtClean="0">
                <a:latin typeface="Avenir Black"/>
                <a:cs typeface="Avenir Black"/>
              </a:rPr>
              <a:t>Shape of 4S Task </a:t>
            </a:r>
            <a:r>
              <a:rPr lang="en-US" sz="2400" dirty="0"/>
              <a:t> </a:t>
            </a:r>
            <a:r>
              <a:rPr lang="en-US" sz="2400" b="1" dirty="0"/>
              <a:t> </a:t>
            </a:r>
            <a:endParaRPr lang="en-US" sz="2400" dirty="0"/>
          </a:p>
        </p:txBody>
      </p:sp>
      <p:sp>
        <p:nvSpPr>
          <p:cNvPr id="3" name="Rectangle 2"/>
          <p:cNvSpPr/>
          <p:nvPr/>
        </p:nvSpPr>
        <p:spPr>
          <a:xfrm>
            <a:off x="1652868" y="1726530"/>
            <a:ext cx="6147795"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Something to analyze </a:t>
            </a:r>
            <a:r>
              <a:rPr lang="en-US" sz="1400" dirty="0" smtClean="0">
                <a:solidFill>
                  <a:schemeClr val="tx1"/>
                </a:solidFill>
              </a:rPr>
              <a:t>– to understand more about situation</a:t>
            </a:r>
          </a:p>
          <a:p>
            <a:r>
              <a:rPr lang="en-US" sz="1400" dirty="0" smtClean="0">
                <a:solidFill>
                  <a:schemeClr val="tx1"/>
                </a:solidFill>
              </a:rPr>
              <a:t>Stories, images, evidence, articles, charts, data sets, test results, text passages</a:t>
            </a:r>
            <a:endParaRPr lang="en-US" sz="1400" dirty="0">
              <a:solidFill>
                <a:schemeClr val="tx1"/>
              </a:solidFill>
            </a:endParaRPr>
          </a:p>
        </p:txBody>
      </p:sp>
      <p:sp>
        <p:nvSpPr>
          <p:cNvPr id="4" name="Rectangle 3"/>
          <p:cNvSpPr/>
          <p:nvPr/>
        </p:nvSpPr>
        <p:spPr>
          <a:xfrm>
            <a:off x="1652868" y="2468514"/>
            <a:ext cx="6944436"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smtClean="0">
                <a:solidFill>
                  <a:schemeClr val="tx1"/>
                </a:solidFill>
              </a:rPr>
              <a:t>A decision to be made </a:t>
            </a:r>
            <a:r>
              <a:rPr lang="en-US" sz="1400" dirty="0" smtClean="0">
                <a:solidFill>
                  <a:schemeClr val="tx1"/>
                </a:solidFill>
              </a:rPr>
              <a:t>- question with a superlative so teams are forced to make a decision and pick one option - rank, score, sort, best, worst, cheapest, most efficient, first, last, etc.</a:t>
            </a:r>
            <a:endParaRPr lang="en-US" sz="1400" dirty="0">
              <a:solidFill>
                <a:schemeClr val="tx1"/>
              </a:solidFill>
            </a:endParaRPr>
          </a:p>
        </p:txBody>
      </p:sp>
      <p:sp>
        <p:nvSpPr>
          <p:cNvPr id="8" name="Rectangle 7"/>
          <p:cNvSpPr/>
          <p:nvPr/>
        </p:nvSpPr>
        <p:spPr>
          <a:xfrm>
            <a:off x="1660002" y="3423018"/>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1"/>
                </a:solidFill>
              </a:rPr>
              <a:t>A. </a:t>
            </a:r>
            <a:r>
              <a:rPr lang="en-US" sz="1400" dirty="0" smtClean="0">
                <a:solidFill>
                  <a:schemeClr val="tx1"/>
                </a:solidFill>
              </a:rPr>
              <a:t>One possible, plausible, competitive course of action/decision</a:t>
            </a:r>
            <a:endParaRPr lang="en-US" sz="1400" dirty="0">
              <a:solidFill>
                <a:schemeClr val="tx1"/>
              </a:solidFill>
            </a:endParaRPr>
          </a:p>
        </p:txBody>
      </p:sp>
      <p:sp>
        <p:nvSpPr>
          <p:cNvPr id="15" name="Rectangle 14"/>
          <p:cNvSpPr/>
          <p:nvPr/>
        </p:nvSpPr>
        <p:spPr>
          <a:xfrm>
            <a:off x="1660003" y="3990437"/>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1"/>
                </a:solidFill>
              </a:rPr>
              <a:t>B. </a:t>
            </a:r>
            <a:r>
              <a:rPr lang="en-US" sz="1400" dirty="0" smtClean="0">
                <a:solidFill>
                  <a:schemeClr val="tx1"/>
                </a:solidFill>
              </a:rPr>
              <a:t>Another possible, plausible, competitive course of </a:t>
            </a:r>
            <a:r>
              <a:rPr lang="en-US" sz="1400" dirty="0">
                <a:solidFill>
                  <a:schemeClr val="tx1"/>
                </a:solidFill>
              </a:rPr>
              <a:t>action/decision</a:t>
            </a:r>
          </a:p>
        </p:txBody>
      </p:sp>
      <p:sp>
        <p:nvSpPr>
          <p:cNvPr id="16" name="Rectangle 15"/>
          <p:cNvSpPr/>
          <p:nvPr/>
        </p:nvSpPr>
        <p:spPr>
          <a:xfrm>
            <a:off x="1660002" y="4564679"/>
            <a:ext cx="5203571"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1"/>
                </a:solidFill>
              </a:rPr>
              <a:t>C. </a:t>
            </a:r>
            <a:r>
              <a:rPr lang="en-US" sz="1400" dirty="0" smtClean="0">
                <a:solidFill>
                  <a:schemeClr val="tx1"/>
                </a:solidFill>
              </a:rPr>
              <a:t>Another possible, plausible, competitive course of </a:t>
            </a:r>
            <a:r>
              <a:rPr lang="en-US" sz="1400" dirty="0">
                <a:solidFill>
                  <a:schemeClr val="tx1"/>
                </a:solidFill>
              </a:rPr>
              <a:t>action/decision</a:t>
            </a:r>
          </a:p>
        </p:txBody>
      </p:sp>
      <p:sp>
        <p:nvSpPr>
          <p:cNvPr id="17" name="Rectangle 16"/>
          <p:cNvSpPr/>
          <p:nvPr/>
        </p:nvSpPr>
        <p:spPr>
          <a:xfrm>
            <a:off x="1660003" y="5123001"/>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1"/>
                </a:solidFill>
              </a:rPr>
              <a:t>D. </a:t>
            </a:r>
            <a:r>
              <a:rPr lang="en-US" sz="1400" dirty="0" smtClean="0">
                <a:solidFill>
                  <a:schemeClr val="tx1"/>
                </a:solidFill>
              </a:rPr>
              <a:t>Another possible, plausible, competitive course of </a:t>
            </a:r>
            <a:r>
              <a:rPr lang="en-US" sz="1400" dirty="0">
                <a:solidFill>
                  <a:schemeClr val="tx1"/>
                </a:solidFill>
              </a:rPr>
              <a:t>action/decision</a:t>
            </a:r>
          </a:p>
        </p:txBody>
      </p:sp>
      <p:sp>
        <p:nvSpPr>
          <p:cNvPr id="5" name="TextBox 4"/>
          <p:cNvSpPr txBox="1"/>
          <p:nvPr/>
        </p:nvSpPr>
        <p:spPr>
          <a:xfrm>
            <a:off x="1652867" y="1263648"/>
            <a:ext cx="333428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C</a:t>
            </a:r>
            <a:r>
              <a:rPr lang="en-US" b="1" dirty="0" smtClean="0"/>
              <a:t>oncrete situation </a:t>
            </a:r>
            <a:r>
              <a:rPr lang="en-US" dirty="0" smtClean="0"/>
              <a:t>description </a:t>
            </a:r>
            <a:endParaRPr lang="en-US" dirty="0"/>
          </a:p>
        </p:txBody>
      </p:sp>
      <p:cxnSp>
        <p:nvCxnSpPr>
          <p:cNvPr id="7" name="Straight Connector 6"/>
          <p:cNvCxnSpPr/>
          <p:nvPr/>
        </p:nvCxnSpPr>
        <p:spPr>
          <a:xfrm flipV="1">
            <a:off x="1462612" y="1241386"/>
            <a:ext cx="0" cy="18194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06905" y="1815049"/>
            <a:ext cx="1098743" cy="646331"/>
          </a:xfrm>
          <a:prstGeom prst="rect">
            <a:avLst/>
          </a:prstGeom>
          <a:noFill/>
        </p:spPr>
        <p:txBody>
          <a:bodyPr wrap="square" rtlCol="0">
            <a:spAutoFit/>
          </a:bodyPr>
          <a:lstStyle/>
          <a:p>
            <a:pPr algn="r"/>
            <a:r>
              <a:rPr lang="en-US" b="1" dirty="0" smtClean="0"/>
              <a:t>4S</a:t>
            </a:r>
          </a:p>
          <a:p>
            <a:pPr algn="r"/>
            <a:r>
              <a:rPr lang="en-US" b="1" dirty="0" smtClean="0"/>
              <a:t>Prompt</a:t>
            </a:r>
            <a:endParaRPr lang="en-US" b="1" dirty="0"/>
          </a:p>
        </p:txBody>
      </p:sp>
      <p:cxnSp>
        <p:nvCxnSpPr>
          <p:cNvPr id="18" name="Straight Connector 17"/>
          <p:cNvCxnSpPr/>
          <p:nvPr/>
        </p:nvCxnSpPr>
        <p:spPr>
          <a:xfrm flipV="1">
            <a:off x="1462612" y="3410272"/>
            <a:ext cx="0" cy="2172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06905" y="4024458"/>
            <a:ext cx="1098743" cy="646331"/>
          </a:xfrm>
          <a:prstGeom prst="rect">
            <a:avLst/>
          </a:prstGeom>
          <a:noFill/>
        </p:spPr>
        <p:txBody>
          <a:bodyPr wrap="square" rtlCol="0">
            <a:spAutoFit/>
          </a:bodyPr>
          <a:lstStyle/>
          <a:p>
            <a:pPr algn="r"/>
            <a:r>
              <a:rPr lang="en-US" b="1" dirty="0" smtClean="0"/>
              <a:t>Possible decisions</a:t>
            </a:r>
            <a:endParaRPr lang="en-US" b="1" dirty="0"/>
          </a:p>
        </p:txBody>
      </p:sp>
    </p:spTree>
    <p:extLst>
      <p:ext uri="{BB962C8B-B14F-4D97-AF65-F5344CB8AC3E}">
        <p14:creationId xmlns:p14="http://schemas.microsoft.com/office/powerpoint/2010/main" val="345632349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4090"/>
            <a:ext cx="7924800" cy="4343400"/>
          </a:xfrm>
        </p:spPr>
        <p:txBody>
          <a:bodyPr>
            <a:noAutofit/>
          </a:bodyPr>
          <a:lstStyle/>
          <a:p>
            <a:pPr>
              <a:lnSpc>
                <a:spcPct val="100000"/>
              </a:lnSpc>
            </a:pPr>
            <a:r>
              <a:rPr lang="en-US" sz="2000" dirty="0" smtClean="0">
                <a:solidFill>
                  <a:srgbClr val="0070C0"/>
                </a:solidFill>
              </a:rPr>
              <a:t>Select</a:t>
            </a:r>
            <a:r>
              <a:rPr lang="en-US" sz="2000" dirty="0" smtClean="0"/>
              <a:t> from limited options </a:t>
            </a:r>
          </a:p>
          <a:p>
            <a:pPr>
              <a:lnSpc>
                <a:spcPct val="100000"/>
              </a:lnSpc>
            </a:pPr>
            <a:r>
              <a:rPr lang="en-US" sz="2000" dirty="0" smtClean="0">
                <a:solidFill>
                  <a:srgbClr val="0070C0"/>
                </a:solidFill>
              </a:rPr>
              <a:t>Rank</a:t>
            </a:r>
          </a:p>
          <a:p>
            <a:pPr>
              <a:lnSpc>
                <a:spcPct val="100000"/>
              </a:lnSpc>
            </a:pPr>
            <a:r>
              <a:rPr lang="en-US" sz="2000" dirty="0" smtClean="0">
                <a:solidFill>
                  <a:srgbClr val="0070C0"/>
                </a:solidFill>
              </a:rPr>
              <a:t>Best Answer</a:t>
            </a:r>
            <a:r>
              <a:rPr lang="en-US" sz="2000" dirty="0" smtClean="0"/>
              <a:t> within given options</a:t>
            </a:r>
          </a:p>
          <a:p>
            <a:pPr>
              <a:lnSpc>
                <a:spcPct val="100000"/>
              </a:lnSpc>
            </a:pPr>
            <a:r>
              <a:rPr lang="en-US" sz="2000" dirty="0" smtClean="0">
                <a:solidFill>
                  <a:srgbClr val="0070C0"/>
                </a:solidFill>
              </a:rPr>
              <a:t>Scoring</a:t>
            </a:r>
            <a:r>
              <a:rPr lang="en-US" sz="2000" dirty="0" smtClean="0"/>
              <a:t> (on a scale)</a:t>
            </a:r>
          </a:p>
          <a:p>
            <a:pPr>
              <a:lnSpc>
                <a:spcPct val="100000"/>
              </a:lnSpc>
            </a:pPr>
            <a:r>
              <a:rPr lang="en-US" sz="2000" dirty="0" smtClean="0">
                <a:solidFill>
                  <a:srgbClr val="0070C0"/>
                </a:solidFill>
              </a:rPr>
              <a:t>Binary </a:t>
            </a:r>
            <a:r>
              <a:rPr lang="en-US" sz="2000" dirty="0" smtClean="0"/>
              <a:t>(T/F; Yes/No; Up/Down; Left/Right; higher/lower; out/in)</a:t>
            </a:r>
          </a:p>
          <a:p>
            <a:pPr>
              <a:lnSpc>
                <a:spcPct val="100000"/>
              </a:lnSpc>
            </a:pPr>
            <a:r>
              <a:rPr lang="en-US" sz="2000" dirty="0" smtClean="0">
                <a:solidFill>
                  <a:srgbClr val="0070C0"/>
                </a:solidFill>
              </a:rPr>
              <a:t>Sequencing/organizing</a:t>
            </a:r>
            <a:r>
              <a:rPr lang="en-US" sz="2000" dirty="0" smtClean="0"/>
              <a:t>  - chronological; procedural; logical; values; categories; narrative</a:t>
            </a:r>
          </a:p>
          <a:p>
            <a:pPr>
              <a:lnSpc>
                <a:spcPct val="100000"/>
              </a:lnSpc>
            </a:pPr>
            <a:r>
              <a:rPr lang="en-US" sz="2000" dirty="0" smtClean="0">
                <a:solidFill>
                  <a:srgbClr val="0070C0"/>
                </a:solidFill>
              </a:rPr>
              <a:t>Identify outlier or what does not belong</a:t>
            </a:r>
            <a:r>
              <a:rPr lang="en-US" sz="2000" dirty="0" smtClean="0"/>
              <a:t>?</a:t>
            </a:r>
          </a:p>
          <a:p>
            <a:pPr>
              <a:lnSpc>
                <a:spcPct val="100000"/>
              </a:lnSpc>
            </a:pPr>
            <a:r>
              <a:rPr lang="en-US" sz="2000" dirty="0" smtClean="0"/>
              <a:t>Numerical </a:t>
            </a:r>
            <a:r>
              <a:rPr lang="en-US" sz="2000" dirty="0" smtClean="0">
                <a:solidFill>
                  <a:srgbClr val="0070C0"/>
                </a:solidFill>
              </a:rPr>
              <a:t>estimate</a:t>
            </a:r>
            <a:r>
              <a:rPr lang="en-US" sz="2000" dirty="0" smtClean="0"/>
              <a:t> (not long calculations)</a:t>
            </a:r>
          </a:p>
          <a:p>
            <a:pPr>
              <a:lnSpc>
                <a:spcPct val="100000"/>
              </a:lnSpc>
            </a:pPr>
            <a:r>
              <a:rPr lang="en-US" sz="2000" dirty="0" smtClean="0">
                <a:solidFill>
                  <a:srgbClr val="0070C0"/>
                </a:solidFill>
              </a:rPr>
              <a:t>Single word </a:t>
            </a:r>
            <a:r>
              <a:rPr lang="en-US" sz="2000" dirty="0" smtClean="0"/>
              <a:t>or sentence </a:t>
            </a:r>
          </a:p>
          <a:p>
            <a:pPr>
              <a:lnSpc>
                <a:spcPct val="100000"/>
              </a:lnSpc>
            </a:pPr>
            <a:r>
              <a:rPr lang="en-US" sz="2000" dirty="0" smtClean="0">
                <a:solidFill>
                  <a:srgbClr val="0070C0"/>
                </a:solidFill>
              </a:rPr>
              <a:t>Specific # of words </a:t>
            </a:r>
            <a:r>
              <a:rPr lang="en-US" sz="2000" dirty="0" smtClean="0"/>
              <a:t>(to force compaction)</a:t>
            </a:r>
          </a:p>
          <a:p>
            <a:pPr marL="0" indent="0">
              <a:lnSpc>
                <a:spcPct val="100000"/>
              </a:lnSpc>
              <a:buNone/>
            </a:pPr>
            <a:endParaRPr lang="en-US" sz="2000" dirty="0"/>
          </a:p>
        </p:txBody>
      </p:sp>
      <p:sp>
        <p:nvSpPr>
          <p:cNvPr id="4" name="TextBox 3"/>
          <p:cNvSpPr txBox="1"/>
          <p:nvPr/>
        </p:nvSpPr>
        <p:spPr>
          <a:xfrm>
            <a:off x="373742" y="497559"/>
            <a:ext cx="8516257" cy="646331"/>
          </a:xfrm>
          <a:prstGeom prst="rect">
            <a:avLst/>
          </a:prstGeom>
          <a:noFill/>
        </p:spPr>
        <p:txBody>
          <a:bodyPr wrap="square" rtlCol="0">
            <a:spAutoFit/>
          </a:bodyPr>
          <a:lstStyle/>
          <a:p>
            <a:r>
              <a:rPr lang="en-US" sz="3600" b="1" dirty="0" smtClean="0"/>
              <a:t>STUCK - you can start with question style</a:t>
            </a:r>
            <a:endParaRPr lang="en-US" sz="3600" dirty="0"/>
          </a:p>
        </p:txBody>
      </p:sp>
    </p:spTree>
    <p:extLst>
      <p:ext uri="{BB962C8B-B14F-4D97-AF65-F5344CB8AC3E}">
        <p14:creationId xmlns:p14="http://schemas.microsoft.com/office/powerpoint/2010/main" val="145952849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Binder </a:t>
            </a:r>
          </a:p>
          <a:p>
            <a:pPr algn="ctr"/>
            <a:r>
              <a:rPr lang="en-US" sz="6000" dirty="0" smtClean="0">
                <a:solidFill>
                  <a:srgbClr val="FFFFFF"/>
                </a:solidFill>
              </a:rPr>
              <a:t>Tour</a:t>
            </a:r>
            <a:endParaRPr lang="en-US" sz="6000" dirty="0">
              <a:solidFill>
                <a:srgbClr val="FFFFFF"/>
              </a:solidFill>
            </a:endParaRPr>
          </a:p>
        </p:txBody>
      </p:sp>
    </p:spTree>
    <p:extLst>
      <p:ext uri="{BB962C8B-B14F-4D97-AF65-F5344CB8AC3E}">
        <p14:creationId xmlns:p14="http://schemas.microsoft.com/office/powerpoint/2010/main" val="37359230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Voice of Experience</a:t>
            </a:r>
            <a:endParaRPr lang="en-US" sz="6000" dirty="0">
              <a:solidFill>
                <a:srgbClr val="FFFFFF"/>
              </a:solidFill>
            </a:endParaRPr>
          </a:p>
        </p:txBody>
      </p:sp>
    </p:spTree>
    <p:extLst>
      <p:ext uri="{BB962C8B-B14F-4D97-AF65-F5344CB8AC3E}">
        <p14:creationId xmlns:p14="http://schemas.microsoft.com/office/powerpoint/2010/main" val="307143964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alpha val="44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43964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Homework </a:t>
            </a:r>
          </a:p>
          <a:p>
            <a:pPr algn="ctr"/>
            <a:r>
              <a:rPr lang="en-US" sz="6000" smtClean="0">
                <a:solidFill>
                  <a:srgbClr val="FFFFFF"/>
                </a:solidFill>
              </a:rPr>
              <a:t>Tasking</a:t>
            </a:r>
            <a:endParaRPr lang="en-US" sz="6000" dirty="0">
              <a:solidFill>
                <a:srgbClr val="FFFFFF"/>
              </a:solidFill>
            </a:endParaRPr>
          </a:p>
        </p:txBody>
      </p:sp>
    </p:spTree>
    <p:extLst>
      <p:ext uri="{BB962C8B-B14F-4D97-AF65-F5344CB8AC3E}">
        <p14:creationId xmlns:p14="http://schemas.microsoft.com/office/powerpoint/2010/main" val="307143964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9877" y="570274"/>
            <a:ext cx="7772400" cy="1470025"/>
          </a:xfrm>
        </p:spPr>
        <p:txBody>
          <a:bodyPr>
            <a:normAutofit/>
          </a:bodyPr>
          <a:lstStyle/>
          <a:p>
            <a:r>
              <a:rPr lang="en-US" sz="5400" b="1" dirty="0" smtClean="0">
                <a:solidFill>
                  <a:srgbClr val="FFFFFF"/>
                </a:solidFill>
              </a:rPr>
              <a:t>Wednesday Office Hours</a:t>
            </a:r>
            <a:endParaRPr lang="en-US" sz="5400" b="1" dirty="0">
              <a:solidFill>
                <a:srgbClr val="FFFFFF"/>
              </a:solidFill>
            </a:endParaRPr>
          </a:p>
        </p:txBody>
      </p:sp>
      <p:sp>
        <p:nvSpPr>
          <p:cNvPr id="3" name="Subtitle 2"/>
          <p:cNvSpPr>
            <a:spLocks noGrp="1"/>
          </p:cNvSpPr>
          <p:nvPr>
            <p:ph type="subTitle" idx="1"/>
          </p:nvPr>
        </p:nvSpPr>
        <p:spPr>
          <a:xfrm>
            <a:off x="1371600" y="2263330"/>
            <a:ext cx="6400800" cy="1752600"/>
          </a:xfrm>
        </p:spPr>
        <p:txBody>
          <a:bodyPr>
            <a:noAutofit/>
          </a:bodyPr>
          <a:lstStyle/>
          <a:p>
            <a:r>
              <a:rPr lang="en-US" sz="4800" dirty="0" smtClean="0">
                <a:solidFill>
                  <a:schemeClr val="bg1"/>
                </a:solidFill>
              </a:rPr>
              <a:t>10:</a:t>
            </a:r>
            <a:r>
              <a:rPr lang="en-US" sz="4800" dirty="0" smtClean="0">
                <a:solidFill>
                  <a:schemeClr val="bg1"/>
                </a:solidFill>
              </a:rPr>
              <a:t>00 am to 3:00 pm</a:t>
            </a:r>
          </a:p>
          <a:p>
            <a:r>
              <a:rPr lang="en-US" sz="4800" dirty="0">
                <a:solidFill>
                  <a:schemeClr val="bg1"/>
                </a:solidFill>
              </a:rPr>
              <a:t>b</a:t>
            </a:r>
            <a:r>
              <a:rPr lang="en-US" sz="4800" dirty="0" smtClean="0">
                <a:solidFill>
                  <a:schemeClr val="bg1"/>
                </a:solidFill>
              </a:rPr>
              <a:t>y appointment</a:t>
            </a:r>
          </a:p>
          <a:p>
            <a:r>
              <a:rPr lang="en-US" sz="4800" dirty="0">
                <a:solidFill>
                  <a:schemeClr val="bg1"/>
                </a:solidFill>
              </a:rPr>
              <a:t>j</a:t>
            </a:r>
            <a:r>
              <a:rPr lang="en-US" sz="4800" dirty="0" smtClean="0">
                <a:solidFill>
                  <a:schemeClr val="bg1"/>
                </a:solidFill>
              </a:rPr>
              <a:t>im.sibley@ubc.ca</a:t>
            </a:r>
            <a:endParaRPr lang="en-US" sz="4800" dirty="0">
              <a:solidFill>
                <a:schemeClr val="bg1"/>
              </a:solidFill>
            </a:endParaRPr>
          </a:p>
        </p:txBody>
      </p:sp>
    </p:spTree>
    <p:extLst>
      <p:ext uri="{BB962C8B-B14F-4D97-AF65-F5344CB8AC3E}">
        <p14:creationId xmlns:p14="http://schemas.microsoft.com/office/powerpoint/2010/main" val="23469089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1938992"/>
          </a:xfrm>
          <a:prstGeom prst="rect">
            <a:avLst/>
          </a:prstGeom>
          <a:noFill/>
        </p:spPr>
        <p:txBody>
          <a:bodyPr wrap="square" rtlCol="0">
            <a:spAutoFit/>
          </a:bodyPr>
          <a:lstStyle/>
          <a:p>
            <a:pPr algn="ctr"/>
            <a:r>
              <a:rPr lang="en-US" sz="6000" dirty="0" smtClean="0">
                <a:solidFill>
                  <a:srgbClr val="FFFFFF"/>
                </a:solidFill>
              </a:rPr>
              <a:t>End of Day Reflections</a:t>
            </a:r>
            <a:endParaRPr lang="en-US" sz="6000" dirty="0">
              <a:solidFill>
                <a:srgbClr val="FFFFFF"/>
              </a:solidFill>
            </a:endParaRPr>
          </a:p>
        </p:txBody>
      </p:sp>
    </p:spTree>
    <p:extLst>
      <p:ext uri="{BB962C8B-B14F-4D97-AF65-F5344CB8AC3E}">
        <p14:creationId xmlns:p14="http://schemas.microsoft.com/office/powerpoint/2010/main" val="3071439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10170</TotalTime>
  <Words>835</Words>
  <Application>Microsoft Macintosh PowerPoint</Application>
  <PresentationFormat>On-screen Show (4:3)</PresentationFormat>
  <Paragraphs>229</Paragraphs>
  <Slides>98</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Office Theme</vt:lpstr>
      <vt:lpstr>Microsoft Excel 97 - 2004 Worksheet</vt:lpstr>
      <vt:lpstr>PowerPoint Presentation</vt:lpstr>
      <vt:lpstr>iRAT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4S Team  Task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4S Team  Task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4S Team  Task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Office Hours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Leadership Academy: Put Teams to Work in Your Class</dc:title>
  <dc:creator>Billie</dc:creator>
  <cp:lastModifiedBy>James Sibley</cp:lastModifiedBy>
  <cp:revision>755</cp:revision>
  <cp:lastPrinted>2015-12-10T19:17:35Z</cp:lastPrinted>
  <dcterms:created xsi:type="dcterms:W3CDTF">2010-03-25T18:57:36Z</dcterms:created>
  <dcterms:modified xsi:type="dcterms:W3CDTF">2017-05-11T21:39:10Z</dcterms:modified>
</cp:coreProperties>
</file>